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8"/>
  </p:notesMasterIdLst>
  <p:handoutMasterIdLst>
    <p:handoutMasterId r:id="rId19"/>
  </p:handoutMasterIdLst>
  <p:sldIdLst>
    <p:sldId id="370" r:id="rId2"/>
    <p:sldId id="391" r:id="rId3"/>
    <p:sldId id="392" r:id="rId4"/>
    <p:sldId id="393" r:id="rId5"/>
    <p:sldId id="394" r:id="rId6"/>
    <p:sldId id="395" r:id="rId7"/>
    <p:sldId id="396" r:id="rId8"/>
    <p:sldId id="397" r:id="rId9"/>
    <p:sldId id="399" r:id="rId10"/>
    <p:sldId id="404" r:id="rId11"/>
    <p:sldId id="405" r:id="rId12"/>
    <p:sldId id="406" r:id="rId13"/>
    <p:sldId id="407" r:id="rId14"/>
    <p:sldId id="376" r:id="rId15"/>
    <p:sldId id="377" r:id="rId16"/>
    <p:sldId id="364" r:id="rId17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6349"/>
    <a:srgbClr val="EED3CF"/>
    <a:srgbClr val="E7CFD3"/>
    <a:srgbClr val="D16349"/>
    <a:srgbClr val="6D6349"/>
    <a:srgbClr val="C081BD"/>
    <a:srgbClr val="6699FF"/>
    <a:srgbClr val="0066CC"/>
    <a:srgbClr val="6666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Stile medio 1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24" autoAdjust="0"/>
  </p:normalViewPr>
  <p:slideViewPr>
    <p:cSldViewPr>
      <p:cViewPr varScale="1">
        <p:scale>
          <a:sx n="65" d="100"/>
          <a:sy n="65" d="100"/>
        </p:scale>
        <p:origin x="132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Obiettivo specifico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/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/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  <a:solidFill>
          <a:schemeClr val="accent1">
            <a:tint val="40000"/>
            <a:hueOff val="0"/>
            <a:satOff val="0"/>
            <a:lumOff val="0"/>
            <a:alpha val="90000"/>
          </a:schemeClr>
        </a:solidFill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 8.ii  Integrazione sostenibile nel mercato del lavoro dei giovani, in particolare quelli che non svolgono attività lavorative, non seguono studi ne formazioni, inclusi i giovani a rischio di esclusione sociale e i giovani delle comunità emarginate, anche attraverso l'attuazione della Garanzia per i Giovani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/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/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 8.1 Aumentare l'occupazione dei giovani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/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/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8.1.1 Misure di politica attiva con particolare attenzione ai settori che offrono maggiori prospettive di crescita (ad esempio nell’ambito di: green economy, </a:t>
          </a:r>
          <a:r>
            <a:rPr lang="it-IT" sz="1600" b="1" dirty="0" err="1" smtClean="0">
              <a:latin typeface="Arial" pitchFamily="34" charset="0"/>
              <a:cs typeface="Arial" pitchFamily="34" charset="0"/>
            </a:rPr>
            <a:t>blue</a:t>
          </a:r>
          <a:r>
            <a:rPr lang="it-IT" sz="1600" b="1" dirty="0" smtClean="0">
              <a:latin typeface="Arial" pitchFamily="34" charset="0"/>
              <a:cs typeface="Arial" pitchFamily="34" charset="0"/>
            </a:rPr>
            <a:t> economy, servizi alla persona, servizi socio-sanitari, valorizzazione del patrimonio culturale, ICT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/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/>
        </a:p>
      </dgm:t>
    </dgm:pt>
    <dgm:pt modelId="{29A7ABA7-3F33-4EE9-9876-E845E44922CC}">
      <dgm:prSet custT="1"/>
      <dgm:spPr>
        <a:xfrm>
          <a:off x="216025" y="561"/>
          <a:ext cx="1891609" cy="822356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Asse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/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/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  <a:solidFill>
          <a:schemeClr val="accent1">
            <a:tint val="40000"/>
            <a:hueOff val="0"/>
            <a:satOff val="0"/>
            <a:lumOff val="0"/>
            <a:alpha val="90000"/>
          </a:schemeClr>
        </a:solidFill>
      </dgm:spPr>
      <dgm:t>
        <a:bodyPr/>
        <a:lstStyle/>
        <a:p>
          <a:pPr algn="just"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 Asse I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/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/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/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/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  <a:solidFill>
          <a:srgbClr val="C00000"/>
        </a:solidFill>
      </dgm:spPr>
      <dgm:t>
        <a:bodyPr/>
        <a:lstStyle/>
        <a:p>
          <a:r>
            <a:rPr lang="it-IT" sz="1600" b="1" dirty="0" smtClean="0">
              <a:latin typeface="Arial" pitchFamily="34" charset="0"/>
              <a:cs typeface="Arial" pitchFamily="34" charset="0"/>
            </a:rPr>
            <a:t>Azione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/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/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46179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 custScaleX="115291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46787" custScaleY="136081" custLinFactNeighborX="75" custLinFactNeighborY="-6698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X="116243" custScaleY="186550" custLinFactNeighborX="103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46764" custScaleY="105444" custLinFactNeighborX="405" custLinFactNeighborY="-11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X="114748" custScaleY="103391" custLinFactNeighborX="2611" custLinFactNeighborY="2191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42625" custScaleY="133100" custLinFactNeighborX="1187" custLinFactNeighborY="1955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X="118770" custScaleY="166327" custLinFactNeighborX="1032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0C161B06-A949-004D-A2B1-1A2A7B90248C}" type="presOf" srcId="{704E695C-F04C-49EB-A54E-BAC71871F6B4}" destId="{A63ADCBC-C0A1-405A-B2E8-EADB78EF643B}" srcOrd="0" destOrd="0" presId="urn:microsoft.com/office/officeart/2005/8/layout/vList5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A0C60FD7-AE46-9642-8C68-FCA93B24D9FE}" type="presOf" srcId="{29A7ABA7-3F33-4EE9-9876-E845E44922CC}" destId="{98772EA3-BA5C-451F-918B-AA1AC69B52A6}" srcOrd="0" destOrd="0" presId="urn:microsoft.com/office/officeart/2005/8/layout/vList5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7361423C-212A-CA46-8174-9BC49BAA928C}" type="presOf" srcId="{12268897-3D1F-4AA1-AFD8-9817204FC9C6}" destId="{256FB4F0-D01F-4314-A905-B6872AC54E19}" srcOrd="0" destOrd="0" presId="urn:microsoft.com/office/officeart/2005/8/layout/vList5"/>
    <dgm:cxn modelId="{FF6A9C48-E839-6043-995F-06F91A57CA42}" type="presOf" srcId="{9CDEA443-F16C-4BA8-A7D1-9B5003CD5489}" destId="{D7EB1B67-B2A7-4032-8134-D62ADF37C127}" srcOrd="0" destOrd="0" presId="urn:microsoft.com/office/officeart/2005/8/layout/vList5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46F932B1-BF80-6E4F-8A88-63B477389744}" type="presOf" srcId="{F97CA1E5-8044-4755-8728-6BA594108B0B}" destId="{CF36AE07-5D31-44A1-AFBE-D99A1C7EF841}" srcOrd="0" destOrd="0" presId="urn:microsoft.com/office/officeart/2005/8/layout/vList5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C7491846-EDFB-5C4C-B48E-02FFB7A4DBEB}" type="presOf" srcId="{E4739141-B289-4F20-8D3C-97FEB78AF90D}" destId="{94968295-2C26-4ADF-AAE7-67F5E939FDFB}" srcOrd="0" destOrd="0" presId="urn:microsoft.com/office/officeart/2005/8/layout/vList5"/>
    <dgm:cxn modelId="{4FEEAEDD-A09C-A847-A874-D7808D6C0F62}" type="presOf" srcId="{4A2E475E-E025-4AB3-9259-2F550D527F8E}" destId="{6A54C3E6-837C-4B16-8790-18353D9CCE50}" srcOrd="0" destOrd="0" presId="urn:microsoft.com/office/officeart/2005/8/layout/vList5"/>
    <dgm:cxn modelId="{BD903BB1-1A8C-0C4A-88D0-AEBBB44C8D38}" type="presOf" srcId="{5F4146B4-F38F-4C6E-A6F0-3788769F7467}" destId="{7F06DAAC-5AF8-499A-A1AA-770EFBCD99CD}" srcOrd="0" destOrd="0" presId="urn:microsoft.com/office/officeart/2005/8/layout/vList5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25B10930-B643-774E-A614-B8279EAB90BC}" type="presOf" srcId="{94CC326E-D418-45C6-915C-D4565BF938EA}" destId="{2D985A49-4595-4C0F-A9F2-89A525002045}" srcOrd="0" destOrd="0" presId="urn:microsoft.com/office/officeart/2005/8/layout/vList5"/>
    <dgm:cxn modelId="{288E1623-632C-A34D-B0AF-D378ABEB92AC}" type="presParOf" srcId="{6A54C3E6-837C-4B16-8790-18353D9CCE50}" destId="{137371EC-B8E3-4FE6-8F9E-1196A293C7A2}" srcOrd="0" destOrd="0" presId="urn:microsoft.com/office/officeart/2005/8/layout/vList5"/>
    <dgm:cxn modelId="{B5527EBE-0B71-3945-A584-CF9B1C7C2900}" type="presParOf" srcId="{137371EC-B8E3-4FE6-8F9E-1196A293C7A2}" destId="{98772EA3-BA5C-451F-918B-AA1AC69B52A6}" srcOrd="0" destOrd="0" presId="urn:microsoft.com/office/officeart/2005/8/layout/vList5"/>
    <dgm:cxn modelId="{25F49AA0-DF62-6644-BE67-BF389FF69EEF}" type="presParOf" srcId="{137371EC-B8E3-4FE6-8F9E-1196A293C7A2}" destId="{94968295-2C26-4ADF-AAE7-67F5E939FDFB}" srcOrd="1" destOrd="0" presId="urn:microsoft.com/office/officeart/2005/8/layout/vList5"/>
    <dgm:cxn modelId="{218E9259-1756-204F-AFF6-B98D5834ED44}" type="presParOf" srcId="{6A54C3E6-837C-4B16-8790-18353D9CCE50}" destId="{D1195012-077C-411A-83B4-16F3C7A3A120}" srcOrd="1" destOrd="0" presId="urn:microsoft.com/office/officeart/2005/8/layout/vList5"/>
    <dgm:cxn modelId="{C14698CB-7B03-9A43-AC5E-1FF38E8E4252}" type="presParOf" srcId="{6A54C3E6-837C-4B16-8790-18353D9CCE50}" destId="{9E9D6554-152D-47AB-8081-20418B7AACE4}" srcOrd="2" destOrd="0" presId="urn:microsoft.com/office/officeart/2005/8/layout/vList5"/>
    <dgm:cxn modelId="{9D8CE232-CDAF-BE48-99E6-4358517FE6A9}" type="presParOf" srcId="{9E9D6554-152D-47AB-8081-20418B7AACE4}" destId="{2D985A49-4595-4C0F-A9F2-89A525002045}" srcOrd="0" destOrd="0" presId="urn:microsoft.com/office/officeart/2005/8/layout/vList5"/>
    <dgm:cxn modelId="{62B21977-F396-9E4B-AAF4-02178FA79625}" type="presParOf" srcId="{9E9D6554-152D-47AB-8081-20418B7AACE4}" destId="{7F06DAAC-5AF8-499A-A1AA-770EFBCD99CD}" srcOrd="1" destOrd="0" presId="urn:microsoft.com/office/officeart/2005/8/layout/vList5"/>
    <dgm:cxn modelId="{1B2924A9-A3A4-CF41-8E0B-AF8101241B09}" type="presParOf" srcId="{6A54C3E6-837C-4B16-8790-18353D9CCE50}" destId="{647C3BDE-4C53-43AE-A840-CD36FCE2F854}" srcOrd="3" destOrd="0" presId="urn:microsoft.com/office/officeart/2005/8/layout/vList5"/>
    <dgm:cxn modelId="{5E15D03E-D278-AC42-8C2F-EDEC23E17FA2}" type="presParOf" srcId="{6A54C3E6-837C-4B16-8790-18353D9CCE50}" destId="{9BF09969-13A3-4D57-B00D-515FF5A209A6}" srcOrd="4" destOrd="0" presId="urn:microsoft.com/office/officeart/2005/8/layout/vList5"/>
    <dgm:cxn modelId="{6689BBCC-B4E0-D54F-A480-E5A6C237B6AD}" type="presParOf" srcId="{9BF09969-13A3-4D57-B00D-515FF5A209A6}" destId="{D7EB1B67-B2A7-4032-8134-D62ADF37C127}" srcOrd="0" destOrd="0" presId="urn:microsoft.com/office/officeart/2005/8/layout/vList5"/>
    <dgm:cxn modelId="{53D66AEF-89E0-D142-9175-EC639C61DB2D}" type="presParOf" srcId="{9BF09969-13A3-4D57-B00D-515FF5A209A6}" destId="{256FB4F0-D01F-4314-A905-B6872AC54E19}" srcOrd="1" destOrd="0" presId="urn:microsoft.com/office/officeart/2005/8/layout/vList5"/>
    <dgm:cxn modelId="{24C11890-A5FE-254B-B2D7-FF17056114D8}" type="presParOf" srcId="{6A54C3E6-837C-4B16-8790-18353D9CCE50}" destId="{5E2BAF93-DBF5-4D2A-B4DB-554362F572F8}" srcOrd="5" destOrd="0" presId="urn:microsoft.com/office/officeart/2005/8/layout/vList5"/>
    <dgm:cxn modelId="{9678B259-644A-2748-B205-BB08D39DE129}" type="presParOf" srcId="{6A54C3E6-837C-4B16-8790-18353D9CCE50}" destId="{2E186A4C-FC70-4CD2-A7D3-175DCCFE29B3}" srcOrd="6" destOrd="0" presId="urn:microsoft.com/office/officeart/2005/8/layout/vList5"/>
    <dgm:cxn modelId="{7E43BCFD-C33E-8348-9072-748CBBFB1D84}" type="presParOf" srcId="{2E186A4C-FC70-4CD2-A7D3-175DCCFE29B3}" destId="{A63ADCBC-C0A1-405A-B2E8-EADB78EF643B}" srcOrd="0" destOrd="0" presId="urn:microsoft.com/office/officeart/2005/8/layout/vList5"/>
    <dgm:cxn modelId="{CE043D2C-90DC-364F-B7DC-1B14C7C99F01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400" b="1" dirty="0" smtClean="0">
              <a:latin typeface="Arial" pitchFamily="34" charset="0"/>
              <a:cs typeface="Arial" pitchFamily="34" charset="0"/>
            </a:rPr>
            <a:t>Obiettivo specifico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/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/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</dgm:spPr>
      <dgm:t>
        <a:bodyPr/>
        <a:lstStyle/>
        <a:p>
          <a:pPr algn="just"/>
          <a:r>
            <a:rPr lang="it-IT" sz="1400" b="1" dirty="0" smtClean="0">
              <a:latin typeface="Arial" pitchFamily="34" charset="0"/>
              <a:cs typeface="Arial" pitchFamily="34" charset="0"/>
            </a:rPr>
            <a:t>8.vii La modernizzazione delle istituzioni del mercato del lavoro, come i servizi pubblici e privati di promozione dell'occupazione, migliorando il soddisfacimento delle esigenze del mercato del lavoro, anche attraverso azioni che migliorino la mobilità professionale transnazionale nonché attraverso programmi di mobilità e una migliore cooperazione tra le istituzioni e i soggetti interessati</a:t>
          </a:r>
          <a:endParaRPr lang="it-IT" sz="1400" b="1" dirty="0">
            <a:latin typeface="Arial" pitchFamily="34" charset="0"/>
            <a:cs typeface="Arial" pitchFamily="34" charset="0"/>
          </a:endParaRPr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/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/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400" b="1" dirty="0" smtClean="0">
              <a:latin typeface="Arial" pitchFamily="34" charset="0"/>
              <a:cs typeface="Arial" pitchFamily="34" charset="0"/>
            </a:rPr>
            <a:t> 8.7 Migliorare l'efficienza e la qualità dei servizi del lavoro e contrastare il lavoro sommerso</a:t>
          </a:r>
          <a:endParaRPr lang="it-IT" sz="1400" b="1" dirty="0">
            <a:latin typeface="Arial" pitchFamily="34" charset="0"/>
            <a:cs typeface="Arial" pitchFamily="34" charset="0"/>
          </a:endParaRPr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/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/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400" b="1" dirty="0" smtClean="0">
              <a:latin typeface="Arial" pitchFamily="34" charset="0"/>
              <a:cs typeface="Arial" pitchFamily="34" charset="0"/>
            </a:rPr>
            <a:t>8.7.1 Azioni di consolidamento e applicazione dei LEP e degli standard minimi, anche attraverso la costituzione di specifiche task </a:t>
          </a:r>
          <a:r>
            <a:rPr lang="it-IT" sz="1400" b="1" dirty="0" err="1" smtClean="0">
              <a:latin typeface="Arial" pitchFamily="34" charset="0"/>
              <a:cs typeface="Arial" pitchFamily="34" charset="0"/>
            </a:rPr>
            <a:t>force</a:t>
          </a:r>
          <a:endParaRPr lang="it-IT" sz="1400" b="1" dirty="0">
            <a:latin typeface="Arial" pitchFamily="34" charset="0"/>
            <a:cs typeface="Arial" pitchFamily="34" charset="0"/>
          </a:endParaRPr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/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/>
        </a:p>
      </dgm:t>
    </dgm:pt>
    <dgm:pt modelId="{29A7ABA7-3F33-4EE9-9876-E845E44922CC}">
      <dgm:prSet custT="1"/>
      <dgm:spPr>
        <a:xfrm>
          <a:off x="216025" y="561"/>
          <a:ext cx="1891609" cy="822356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400" b="1" dirty="0" smtClean="0">
              <a:latin typeface="Arial" pitchFamily="34" charset="0"/>
              <a:cs typeface="Arial" pitchFamily="34" charset="0"/>
            </a:rPr>
            <a:t>Asse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/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/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</dgm:spPr>
      <dgm:t>
        <a:bodyPr/>
        <a:lstStyle/>
        <a:p>
          <a:pPr algn="just" eaLnBrk="1" latinLnBrk="0"/>
          <a:r>
            <a:rPr lang="it-IT" sz="1400" b="1" dirty="0" smtClean="0">
              <a:latin typeface="Arial" pitchFamily="34" charset="0"/>
              <a:cs typeface="Arial" pitchFamily="34" charset="0"/>
            </a:rPr>
            <a:t> Asse I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/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/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400" b="1" dirty="0" smtClean="0">
              <a:latin typeface="Arial" pitchFamily="34" charset="0"/>
              <a:cs typeface="Arial" pitchFamily="34" charset="0"/>
            </a:rPr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/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/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  <a:solidFill>
          <a:srgbClr val="C00000"/>
        </a:solidFill>
      </dgm:spPr>
      <dgm:t>
        <a:bodyPr/>
        <a:lstStyle/>
        <a:p>
          <a:r>
            <a:rPr lang="it-IT" sz="1400" b="1" dirty="0" smtClean="0">
              <a:latin typeface="Arial" pitchFamily="34" charset="0"/>
              <a:cs typeface="Arial" pitchFamily="34" charset="0"/>
            </a:rPr>
            <a:t>Azioni</a:t>
          </a:r>
          <a:endParaRPr lang="it-IT" sz="1400" b="1" dirty="0">
            <a:latin typeface="Arial" pitchFamily="34" charset="0"/>
            <a:cs typeface="Arial" pitchFamily="34" charset="0"/>
          </a:endParaRPr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/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/>
        </a:p>
      </dgm:t>
    </dgm:pt>
    <dgm:pt modelId="{1308B0F6-152F-41CF-9686-BEE071A4AB60}">
      <dgm:prSet custT="1"/>
      <dgm:spPr/>
      <dgm:t>
        <a:bodyPr/>
        <a:lstStyle/>
        <a:p>
          <a:r>
            <a:rPr lang="it-IT" sz="1400" b="1" dirty="0" smtClean="0">
              <a:latin typeface="Arial" pitchFamily="34" charset="0"/>
              <a:cs typeface="Arial" pitchFamily="34" charset="0"/>
            </a:rPr>
            <a:t>· 8.7.2 Integrazione e consolidamento della rete </a:t>
          </a:r>
          <a:r>
            <a:rPr lang="it-IT" sz="1400" b="1" dirty="0" err="1" smtClean="0">
              <a:latin typeface="Arial" pitchFamily="34" charset="0"/>
              <a:cs typeface="Arial" pitchFamily="34" charset="0"/>
            </a:rPr>
            <a:t>Eures</a:t>
          </a:r>
          <a:r>
            <a:rPr lang="it-IT" sz="1400" b="1" dirty="0" smtClean="0">
              <a:latin typeface="Arial" pitchFamily="34" charset="0"/>
              <a:cs typeface="Arial" pitchFamily="34" charset="0"/>
            </a:rPr>
            <a:t> all’interno dei servizi per il lavoro e azioni integrate per la mobilita transnazionale e nazionale</a:t>
          </a:r>
          <a:endParaRPr lang="it-IT" sz="1400" b="1" dirty="0">
            <a:latin typeface="Arial" pitchFamily="34" charset="0"/>
            <a:cs typeface="Arial" pitchFamily="34" charset="0"/>
          </a:endParaRPr>
        </a:p>
      </dgm:t>
    </dgm:pt>
    <dgm:pt modelId="{F01E9C4C-4FA0-4F3E-9DCA-1FD064280A63}" type="parTrans" cxnId="{D6EAD9E1-A10D-4440-B956-362BF7EA5F07}">
      <dgm:prSet/>
      <dgm:spPr/>
      <dgm:t>
        <a:bodyPr/>
        <a:lstStyle/>
        <a:p>
          <a:endParaRPr lang="it-IT"/>
        </a:p>
      </dgm:t>
    </dgm:pt>
    <dgm:pt modelId="{A00A9762-4B50-41FD-85E9-225549442A9D}" type="sibTrans" cxnId="{D6EAD9E1-A10D-4440-B956-362BF7EA5F07}">
      <dgm:prSet/>
      <dgm:spPr/>
      <dgm:t>
        <a:bodyPr/>
        <a:lstStyle/>
        <a:p>
          <a:endParaRPr lang="it-IT"/>
        </a:p>
      </dgm:t>
    </dgm:pt>
    <dgm:pt modelId="{7048AE1F-6140-4B8C-AA26-10168CE3B3F7}">
      <dgm:prSet custT="1"/>
      <dgm:spPr/>
      <dgm:t>
        <a:bodyPr/>
        <a:lstStyle/>
        <a:p>
          <a:r>
            <a:rPr lang="it-IT" sz="1400" b="1" dirty="0" smtClean="0">
              <a:latin typeface="Arial" pitchFamily="34" charset="0"/>
              <a:cs typeface="Arial" pitchFamily="34" charset="0"/>
            </a:rPr>
            <a:t>· 8.7.4 Potenziamento del raccordo con gli altri operatori del mercato del lavoro con particolare riguardo a quelli di natura pubblica (scuole, università, camere di commercio, comuni)</a:t>
          </a:r>
          <a:endParaRPr lang="it-IT" sz="1400" b="1" dirty="0">
            <a:latin typeface="Arial" pitchFamily="34" charset="0"/>
            <a:cs typeface="Arial" pitchFamily="34" charset="0"/>
          </a:endParaRPr>
        </a:p>
      </dgm:t>
    </dgm:pt>
    <dgm:pt modelId="{C5860F23-6558-4E20-B386-96764E07A8D9}" type="parTrans" cxnId="{D18CB231-B175-4750-BAB7-4C883A064D6F}">
      <dgm:prSet/>
      <dgm:spPr/>
      <dgm:t>
        <a:bodyPr/>
        <a:lstStyle/>
        <a:p>
          <a:endParaRPr lang="it-IT"/>
        </a:p>
      </dgm:t>
    </dgm:pt>
    <dgm:pt modelId="{0292AA9F-4767-4981-9DEA-4DB8A6F98DDB}" type="sibTrans" cxnId="{D18CB231-B175-4750-BAB7-4C883A064D6F}">
      <dgm:prSet/>
      <dgm:spPr/>
      <dgm:t>
        <a:bodyPr/>
        <a:lstStyle/>
        <a:p>
          <a:endParaRPr lang="it-IT"/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72340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 custScaleX="134740" custLinFactNeighborX="-133" custLinFactNeighborY="-240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71942" custScaleY="13353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X="131385" custScaleY="170105" custLinFactNeighborX="103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69577" custScaleY="71811" custLinFactNeighborX="405" custLinFactNeighborY="-11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X="137267" custScaleY="75943" custLinFactNeighborX="4989" custLinFactNeighborY="-166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70865" custScaleY="133100" custLinFactNeighborX="-82" custLinFactNeighborY="23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X="131812" custScaleY="203327" custLinFactNeighborX="1032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396797AE-16B2-DB44-BDBA-9F7E4D3F5103}" type="presOf" srcId="{7048AE1F-6140-4B8C-AA26-10168CE3B3F7}" destId="{CF36AE07-5D31-44A1-AFBE-D99A1C7EF841}" srcOrd="0" destOrd="2" presId="urn:microsoft.com/office/officeart/2005/8/layout/vList5"/>
    <dgm:cxn modelId="{C29E0F5A-D455-1749-B5E2-7F322DDA8CD9}" type="presOf" srcId="{94CC326E-D418-45C6-915C-D4565BF938EA}" destId="{2D985A49-4595-4C0F-A9F2-89A525002045}" srcOrd="0" destOrd="0" presId="urn:microsoft.com/office/officeart/2005/8/layout/vList5"/>
    <dgm:cxn modelId="{D18CB231-B175-4750-BAB7-4C883A064D6F}" srcId="{704E695C-F04C-49EB-A54E-BAC71871F6B4}" destId="{7048AE1F-6140-4B8C-AA26-10168CE3B3F7}" srcOrd="2" destOrd="0" parTransId="{C5860F23-6558-4E20-B386-96764E07A8D9}" sibTransId="{0292AA9F-4767-4981-9DEA-4DB8A6F98DDB}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D6EAD9E1-A10D-4440-B956-362BF7EA5F07}" srcId="{704E695C-F04C-49EB-A54E-BAC71871F6B4}" destId="{1308B0F6-152F-41CF-9686-BEE071A4AB60}" srcOrd="1" destOrd="0" parTransId="{F01E9C4C-4FA0-4F3E-9DCA-1FD064280A63}" sibTransId="{A00A9762-4B50-41FD-85E9-225549442A9D}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A8F500F7-7039-C049-8BE9-1092423CEA83}" type="presOf" srcId="{5F4146B4-F38F-4C6E-A6F0-3788769F7467}" destId="{7F06DAAC-5AF8-499A-A1AA-770EFBCD99CD}" srcOrd="0" destOrd="0" presId="urn:microsoft.com/office/officeart/2005/8/layout/vList5"/>
    <dgm:cxn modelId="{4C088D8B-87B5-1242-A740-59AA68BF76BA}" type="presOf" srcId="{1308B0F6-152F-41CF-9686-BEE071A4AB60}" destId="{CF36AE07-5D31-44A1-AFBE-D99A1C7EF841}" srcOrd="0" destOrd="1" presId="urn:microsoft.com/office/officeart/2005/8/layout/vList5"/>
    <dgm:cxn modelId="{81AAD9F0-304A-6E4E-94BC-91D06696EBF2}" type="presOf" srcId="{12268897-3D1F-4AA1-AFD8-9817204FC9C6}" destId="{256FB4F0-D01F-4314-A905-B6872AC54E19}" srcOrd="0" destOrd="0" presId="urn:microsoft.com/office/officeart/2005/8/layout/vList5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AE0FD18A-AE21-BD4B-B801-2B58A4EABC06}" type="presOf" srcId="{4A2E475E-E025-4AB3-9259-2F550D527F8E}" destId="{6A54C3E6-837C-4B16-8790-18353D9CCE50}" srcOrd="0" destOrd="0" presId="urn:microsoft.com/office/officeart/2005/8/layout/vList5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F943FD6C-A236-1F47-8312-F4605EF3AD74}" type="presOf" srcId="{F97CA1E5-8044-4755-8728-6BA594108B0B}" destId="{CF36AE07-5D31-44A1-AFBE-D99A1C7EF841}" srcOrd="0" destOrd="0" presId="urn:microsoft.com/office/officeart/2005/8/layout/vList5"/>
    <dgm:cxn modelId="{5E3EDC9C-B45E-874E-B2F4-10F7D705DD64}" type="presOf" srcId="{E4739141-B289-4F20-8D3C-97FEB78AF90D}" destId="{94968295-2C26-4ADF-AAE7-67F5E939FDFB}" srcOrd="0" destOrd="0" presId="urn:microsoft.com/office/officeart/2005/8/layout/vList5"/>
    <dgm:cxn modelId="{6D63C3D3-03F8-EF48-9900-2BDDFCB88A33}" type="presOf" srcId="{9CDEA443-F16C-4BA8-A7D1-9B5003CD5489}" destId="{D7EB1B67-B2A7-4032-8134-D62ADF37C127}" srcOrd="0" destOrd="0" presId="urn:microsoft.com/office/officeart/2005/8/layout/vList5"/>
    <dgm:cxn modelId="{60816814-78FE-9044-8D2A-FF187A6D38CF}" type="presOf" srcId="{704E695C-F04C-49EB-A54E-BAC71871F6B4}" destId="{A63ADCBC-C0A1-405A-B2E8-EADB78EF643B}" srcOrd="0" destOrd="0" presId="urn:microsoft.com/office/officeart/2005/8/layout/vList5"/>
    <dgm:cxn modelId="{820BCC40-CBF9-1E49-B39C-410F0ABDE3F1}" type="presOf" srcId="{29A7ABA7-3F33-4EE9-9876-E845E44922CC}" destId="{98772EA3-BA5C-451F-918B-AA1AC69B52A6}" srcOrd="0" destOrd="0" presId="urn:microsoft.com/office/officeart/2005/8/layout/vList5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66BEDC46-D153-9646-95EE-C4C5C5B8E989}" type="presParOf" srcId="{6A54C3E6-837C-4B16-8790-18353D9CCE50}" destId="{137371EC-B8E3-4FE6-8F9E-1196A293C7A2}" srcOrd="0" destOrd="0" presId="urn:microsoft.com/office/officeart/2005/8/layout/vList5"/>
    <dgm:cxn modelId="{E819C4B4-C752-F141-8E6C-43B23FE2C3E5}" type="presParOf" srcId="{137371EC-B8E3-4FE6-8F9E-1196A293C7A2}" destId="{98772EA3-BA5C-451F-918B-AA1AC69B52A6}" srcOrd="0" destOrd="0" presId="urn:microsoft.com/office/officeart/2005/8/layout/vList5"/>
    <dgm:cxn modelId="{E55E1C4B-1D68-1346-9E2F-CBF24F7E97BC}" type="presParOf" srcId="{137371EC-B8E3-4FE6-8F9E-1196A293C7A2}" destId="{94968295-2C26-4ADF-AAE7-67F5E939FDFB}" srcOrd="1" destOrd="0" presId="urn:microsoft.com/office/officeart/2005/8/layout/vList5"/>
    <dgm:cxn modelId="{6E1072F1-A628-4141-A0CB-CCFFD70F73CD}" type="presParOf" srcId="{6A54C3E6-837C-4B16-8790-18353D9CCE50}" destId="{D1195012-077C-411A-83B4-16F3C7A3A120}" srcOrd="1" destOrd="0" presId="urn:microsoft.com/office/officeart/2005/8/layout/vList5"/>
    <dgm:cxn modelId="{6F50C14B-D24D-8840-84FC-9590A99D7D7C}" type="presParOf" srcId="{6A54C3E6-837C-4B16-8790-18353D9CCE50}" destId="{9E9D6554-152D-47AB-8081-20418B7AACE4}" srcOrd="2" destOrd="0" presId="urn:microsoft.com/office/officeart/2005/8/layout/vList5"/>
    <dgm:cxn modelId="{393CFF38-7070-A24D-91B3-84A875BFCDCC}" type="presParOf" srcId="{9E9D6554-152D-47AB-8081-20418B7AACE4}" destId="{2D985A49-4595-4C0F-A9F2-89A525002045}" srcOrd="0" destOrd="0" presId="urn:microsoft.com/office/officeart/2005/8/layout/vList5"/>
    <dgm:cxn modelId="{70554148-4047-6845-8F81-27F145EB0A35}" type="presParOf" srcId="{9E9D6554-152D-47AB-8081-20418B7AACE4}" destId="{7F06DAAC-5AF8-499A-A1AA-770EFBCD99CD}" srcOrd="1" destOrd="0" presId="urn:microsoft.com/office/officeart/2005/8/layout/vList5"/>
    <dgm:cxn modelId="{6C06527F-076A-1E40-9BF5-45A69ED7986C}" type="presParOf" srcId="{6A54C3E6-837C-4B16-8790-18353D9CCE50}" destId="{647C3BDE-4C53-43AE-A840-CD36FCE2F854}" srcOrd="3" destOrd="0" presId="urn:microsoft.com/office/officeart/2005/8/layout/vList5"/>
    <dgm:cxn modelId="{EF66AC6E-9362-C346-A477-552F110A1526}" type="presParOf" srcId="{6A54C3E6-837C-4B16-8790-18353D9CCE50}" destId="{9BF09969-13A3-4D57-B00D-515FF5A209A6}" srcOrd="4" destOrd="0" presId="urn:microsoft.com/office/officeart/2005/8/layout/vList5"/>
    <dgm:cxn modelId="{4150DF12-FEF4-4E4B-9AA9-6C7575A19F69}" type="presParOf" srcId="{9BF09969-13A3-4D57-B00D-515FF5A209A6}" destId="{D7EB1B67-B2A7-4032-8134-D62ADF37C127}" srcOrd="0" destOrd="0" presId="urn:microsoft.com/office/officeart/2005/8/layout/vList5"/>
    <dgm:cxn modelId="{5E2CF1FC-00F5-C344-9E44-216D4757321C}" type="presParOf" srcId="{9BF09969-13A3-4D57-B00D-515FF5A209A6}" destId="{256FB4F0-D01F-4314-A905-B6872AC54E19}" srcOrd="1" destOrd="0" presId="urn:microsoft.com/office/officeart/2005/8/layout/vList5"/>
    <dgm:cxn modelId="{FB4E4C37-426F-FE4B-BEC0-0D4548575ED0}" type="presParOf" srcId="{6A54C3E6-837C-4B16-8790-18353D9CCE50}" destId="{5E2BAF93-DBF5-4D2A-B4DB-554362F572F8}" srcOrd="5" destOrd="0" presId="urn:microsoft.com/office/officeart/2005/8/layout/vList5"/>
    <dgm:cxn modelId="{BB914453-C9AE-4141-BE54-43015CBF2EFD}" type="presParOf" srcId="{6A54C3E6-837C-4B16-8790-18353D9CCE50}" destId="{2E186A4C-FC70-4CD2-A7D3-175DCCFE29B3}" srcOrd="6" destOrd="0" presId="urn:microsoft.com/office/officeart/2005/8/layout/vList5"/>
    <dgm:cxn modelId="{58209874-4A36-2F44-B767-27B67F79D51B}" type="presParOf" srcId="{2E186A4C-FC70-4CD2-A7D3-175DCCFE29B3}" destId="{A63ADCBC-C0A1-405A-B2E8-EADB78EF643B}" srcOrd="0" destOrd="0" presId="urn:microsoft.com/office/officeart/2005/8/layout/vList5"/>
    <dgm:cxn modelId="{B948342F-CEA1-C34A-A8C0-2915ECA3CA14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Obiettivo specifico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/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/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  <a:solidFill>
          <a:srgbClr val="C00000"/>
        </a:solidFill>
      </dgm:spPr>
      <dgm:t>
        <a:bodyPr/>
        <a:lstStyle/>
        <a:p>
          <a:r>
            <a:rPr lang="it-IT" sz="1600" b="1" dirty="0" smtClean="0">
              <a:latin typeface="Arial" pitchFamily="34" charset="0"/>
              <a:cs typeface="Arial" pitchFamily="34" charset="0"/>
            </a:rPr>
            <a:t>Azioni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/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/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 8.i L'accesso all'occupazione per le persone in cerca di lavoro e inattive, compresi i disoccupati di lunga durata e le persone che si trovano ai margini del mercato del lavoro, anche attraverso iniziative locali per l'occupazione e il sostegno alla mobilità 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/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/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 8.5 Favorire l’inserimento lavorativo e l’occupazione dei disoccupati di lunga durata e dei soggetti con maggiore difficoltà di inserimento lavorativo, nonché il sostegno delle persone a rischio di disoccupazione di lunga durata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/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/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 8.5.1 Misure di politica attiva con particolare attenzione ai settori che offrono maggiori prospettive di crescita;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/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/>
        </a:p>
      </dgm:t>
    </dgm:pt>
    <dgm:pt modelId="{29A7ABA7-3F33-4EE9-9876-E845E44922CC}">
      <dgm:prSet custT="1"/>
      <dgm:spPr>
        <a:xfrm>
          <a:off x="216025" y="561"/>
          <a:ext cx="1891609" cy="822356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Asse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/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/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</dgm:spPr>
      <dgm:t>
        <a:bodyPr/>
        <a:lstStyle/>
        <a:p>
          <a:pPr algn="just"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 Asse I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/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/>
        </a:p>
      </dgm:t>
    </dgm:pt>
    <dgm:pt modelId="{63C7B6C5-1475-43D4-AF3D-6A7C43D091B2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 8.5.3 Percorsi di sostegno alla creazione d’impresa e al lavoro autonomo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6A11C90E-DA48-4E9F-8878-176D6198AC90}" type="parTrans" cxnId="{DC0F7B9D-3B15-4C2A-AF66-C0776BE8537D}">
      <dgm:prSet/>
      <dgm:spPr/>
      <dgm:t>
        <a:bodyPr/>
        <a:lstStyle/>
        <a:p>
          <a:endParaRPr lang="it-IT"/>
        </a:p>
      </dgm:t>
    </dgm:pt>
    <dgm:pt modelId="{14E7F5A0-D892-43F7-B008-834E465F6265}" type="sibTrans" cxnId="{DC0F7B9D-3B15-4C2A-AF66-C0776BE8537D}">
      <dgm:prSet/>
      <dgm:spPr/>
      <dgm:t>
        <a:bodyPr/>
        <a:lstStyle/>
        <a:p>
          <a:endParaRPr lang="it-IT"/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/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/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852673" custLinFactNeighborX="-19536" custLinFactNeighborY="283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 custScaleX="200000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852673" custScaleY="136081" custLinFactNeighborX="-19536" custLinFactNeighborY="283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X="2000000" custScaleY="15612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852673" custScaleY="134501" custLinFactNeighborX="-20121" custLinFactNeighborY="5702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X="2000000" custScaleY="145212" custLinFactNeighborY="-1691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852673" custLinFactNeighborX="-20121" custLinFactNeighborY="1245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X="2000000" custScaleY="137318" custLinFactNeighborX="-3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A1B3E424-F6C0-5D43-AC75-27BCF969D077}" type="presOf" srcId="{4A2E475E-E025-4AB3-9259-2F550D527F8E}" destId="{6A54C3E6-837C-4B16-8790-18353D9CCE50}" srcOrd="0" destOrd="0" presId="urn:microsoft.com/office/officeart/2005/8/layout/vList5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97193B6A-D46E-D340-9935-2E07C192AFBA}" type="presOf" srcId="{E4739141-B289-4F20-8D3C-97FEB78AF90D}" destId="{94968295-2C26-4ADF-AAE7-67F5E939FDFB}" srcOrd="0" destOrd="0" presId="urn:microsoft.com/office/officeart/2005/8/layout/vList5"/>
    <dgm:cxn modelId="{9B9D930E-BC9E-694D-9850-902B46CB5DA7}" type="presOf" srcId="{704E695C-F04C-49EB-A54E-BAC71871F6B4}" destId="{A63ADCBC-C0A1-405A-B2E8-EADB78EF643B}" srcOrd="0" destOrd="0" presId="urn:microsoft.com/office/officeart/2005/8/layout/vList5"/>
    <dgm:cxn modelId="{BFC78D77-3ED1-AC4B-BE57-D15EC4630DB9}" type="presOf" srcId="{12268897-3D1F-4AA1-AFD8-9817204FC9C6}" destId="{256FB4F0-D01F-4314-A905-B6872AC54E19}" srcOrd="0" destOrd="0" presId="urn:microsoft.com/office/officeart/2005/8/layout/vList5"/>
    <dgm:cxn modelId="{650CD517-6B84-604A-9A2A-4C40A4C342EE}" type="presOf" srcId="{5F4146B4-F38F-4C6E-A6F0-3788769F7467}" destId="{7F06DAAC-5AF8-499A-A1AA-770EFBCD99CD}" srcOrd="0" destOrd="0" presId="urn:microsoft.com/office/officeart/2005/8/layout/vList5"/>
    <dgm:cxn modelId="{9A0457AD-DE94-834A-9CA1-D02ECCBB133A}" type="presOf" srcId="{94CC326E-D418-45C6-915C-D4565BF938EA}" destId="{2D985A49-4595-4C0F-A9F2-89A525002045}" srcOrd="0" destOrd="0" presId="urn:microsoft.com/office/officeart/2005/8/layout/vList5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05F6852A-896E-AC43-AA7F-C4B53A37E3C2}" type="presOf" srcId="{F97CA1E5-8044-4755-8728-6BA594108B0B}" destId="{CF36AE07-5D31-44A1-AFBE-D99A1C7EF841}" srcOrd="0" destOrd="0" presId="urn:microsoft.com/office/officeart/2005/8/layout/vList5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B2843B7D-CC8C-E54B-94D7-190FAE6C7EDD}" type="presOf" srcId="{29A7ABA7-3F33-4EE9-9876-E845E44922CC}" destId="{98772EA3-BA5C-451F-918B-AA1AC69B52A6}" srcOrd="0" destOrd="0" presId="urn:microsoft.com/office/officeart/2005/8/layout/vList5"/>
    <dgm:cxn modelId="{55B8F2CD-BA48-9248-AA7F-3CB565C7957F}" type="presOf" srcId="{9CDEA443-F16C-4BA8-A7D1-9B5003CD5489}" destId="{D7EB1B67-B2A7-4032-8134-D62ADF37C127}" srcOrd="0" destOrd="0" presId="urn:microsoft.com/office/officeart/2005/8/layout/vList5"/>
    <dgm:cxn modelId="{C12364A4-790F-5C47-BA90-BB3BB6DF3E55}" type="presOf" srcId="{63C7B6C5-1475-43D4-AF3D-6A7C43D091B2}" destId="{CF36AE07-5D31-44A1-AFBE-D99A1C7EF841}" srcOrd="0" destOrd="1" presId="urn:microsoft.com/office/officeart/2005/8/layout/vList5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DC0F7B9D-3B15-4C2A-AF66-C0776BE8537D}" srcId="{704E695C-F04C-49EB-A54E-BAC71871F6B4}" destId="{63C7B6C5-1475-43D4-AF3D-6A7C43D091B2}" srcOrd="1" destOrd="0" parTransId="{6A11C90E-DA48-4E9F-8878-176D6198AC90}" sibTransId="{14E7F5A0-D892-43F7-B008-834E465F6265}"/>
    <dgm:cxn modelId="{C936C211-661B-1345-93EB-ABB51A484463}" type="presParOf" srcId="{6A54C3E6-837C-4B16-8790-18353D9CCE50}" destId="{137371EC-B8E3-4FE6-8F9E-1196A293C7A2}" srcOrd="0" destOrd="0" presId="urn:microsoft.com/office/officeart/2005/8/layout/vList5"/>
    <dgm:cxn modelId="{425F47AF-5264-5D47-B153-807A17B35723}" type="presParOf" srcId="{137371EC-B8E3-4FE6-8F9E-1196A293C7A2}" destId="{98772EA3-BA5C-451F-918B-AA1AC69B52A6}" srcOrd="0" destOrd="0" presId="urn:microsoft.com/office/officeart/2005/8/layout/vList5"/>
    <dgm:cxn modelId="{36FD7356-0ADB-E648-9854-A584166B576C}" type="presParOf" srcId="{137371EC-B8E3-4FE6-8F9E-1196A293C7A2}" destId="{94968295-2C26-4ADF-AAE7-67F5E939FDFB}" srcOrd="1" destOrd="0" presId="urn:microsoft.com/office/officeart/2005/8/layout/vList5"/>
    <dgm:cxn modelId="{5A525E43-2D82-6E4D-9D88-F41761A3FBAD}" type="presParOf" srcId="{6A54C3E6-837C-4B16-8790-18353D9CCE50}" destId="{D1195012-077C-411A-83B4-16F3C7A3A120}" srcOrd="1" destOrd="0" presId="urn:microsoft.com/office/officeart/2005/8/layout/vList5"/>
    <dgm:cxn modelId="{5220C21E-8FDE-BD45-99FC-9725062D128B}" type="presParOf" srcId="{6A54C3E6-837C-4B16-8790-18353D9CCE50}" destId="{9E9D6554-152D-47AB-8081-20418B7AACE4}" srcOrd="2" destOrd="0" presId="urn:microsoft.com/office/officeart/2005/8/layout/vList5"/>
    <dgm:cxn modelId="{201683D2-A589-474D-B401-55D122A5FADC}" type="presParOf" srcId="{9E9D6554-152D-47AB-8081-20418B7AACE4}" destId="{2D985A49-4595-4C0F-A9F2-89A525002045}" srcOrd="0" destOrd="0" presId="urn:microsoft.com/office/officeart/2005/8/layout/vList5"/>
    <dgm:cxn modelId="{858EF10A-111D-C048-B36C-2903417BCB4A}" type="presParOf" srcId="{9E9D6554-152D-47AB-8081-20418B7AACE4}" destId="{7F06DAAC-5AF8-499A-A1AA-770EFBCD99CD}" srcOrd="1" destOrd="0" presId="urn:microsoft.com/office/officeart/2005/8/layout/vList5"/>
    <dgm:cxn modelId="{F78BC903-1FDE-F847-A809-DBC3D2EAE5AA}" type="presParOf" srcId="{6A54C3E6-837C-4B16-8790-18353D9CCE50}" destId="{647C3BDE-4C53-43AE-A840-CD36FCE2F854}" srcOrd="3" destOrd="0" presId="urn:microsoft.com/office/officeart/2005/8/layout/vList5"/>
    <dgm:cxn modelId="{12B26B3F-2D57-F048-BBB9-D27618ED8490}" type="presParOf" srcId="{6A54C3E6-837C-4B16-8790-18353D9CCE50}" destId="{9BF09969-13A3-4D57-B00D-515FF5A209A6}" srcOrd="4" destOrd="0" presId="urn:microsoft.com/office/officeart/2005/8/layout/vList5"/>
    <dgm:cxn modelId="{8BEEE099-871B-9945-BD0B-341E0D975CE9}" type="presParOf" srcId="{9BF09969-13A3-4D57-B00D-515FF5A209A6}" destId="{D7EB1B67-B2A7-4032-8134-D62ADF37C127}" srcOrd="0" destOrd="0" presId="urn:microsoft.com/office/officeart/2005/8/layout/vList5"/>
    <dgm:cxn modelId="{92F5D7B8-BCFE-6445-85C6-FD4193F1CA64}" type="presParOf" srcId="{9BF09969-13A3-4D57-B00D-515FF5A209A6}" destId="{256FB4F0-D01F-4314-A905-B6872AC54E19}" srcOrd="1" destOrd="0" presId="urn:microsoft.com/office/officeart/2005/8/layout/vList5"/>
    <dgm:cxn modelId="{AC5EBB2C-8952-4B42-A93F-9A46C3FE9EE0}" type="presParOf" srcId="{6A54C3E6-837C-4B16-8790-18353D9CCE50}" destId="{5E2BAF93-DBF5-4D2A-B4DB-554362F572F8}" srcOrd="5" destOrd="0" presId="urn:microsoft.com/office/officeart/2005/8/layout/vList5"/>
    <dgm:cxn modelId="{8CE6277C-6097-5A4E-BF3A-29190B2E5E28}" type="presParOf" srcId="{6A54C3E6-837C-4B16-8790-18353D9CCE50}" destId="{2E186A4C-FC70-4CD2-A7D3-175DCCFE29B3}" srcOrd="6" destOrd="0" presId="urn:microsoft.com/office/officeart/2005/8/layout/vList5"/>
    <dgm:cxn modelId="{98F5E996-D189-ED4C-A83B-661997A743F3}" type="presParOf" srcId="{2E186A4C-FC70-4CD2-A7D3-175DCCFE29B3}" destId="{A63ADCBC-C0A1-405A-B2E8-EADB78EF643B}" srcOrd="0" destOrd="0" presId="urn:microsoft.com/office/officeart/2005/8/layout/vList5"/>
    <dgm:cxn modelId="{DC3CD475-B25C-3349-AE8D-66F50F8F33EA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Obiettivo specifico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/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/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 8.ii  Integrazione sostenibile nel mercato del lavoro dei giovani, in particolare quelli che non svolgono attività lavorative, non seguono studi ne formazioni, inclusi i giovani a rischio di esclusione sociale e i giovani delle comunità emarginate, anche attraverso l'attuazione della Garanzia per i Giovani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/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/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 8.1 Aumentare l'occupazione dei giovani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/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/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8.1.1 Misure di politica attiva con particolare attenzione ai settori che offrono maggiori prospettive di crescita (ad esempio nell’ambito di: green economy, </a:t>
          </a:r>
          <a:r>
            <a:rPr lang="it-IT" sz="1600" b="1" dirty="0" err="1" smtClean="0">
              <a:latin typeface="Arial" pitchFamily="34" charset="0"/>
              <a:cs typeface="Arial" pitchFamily="34" charset="0"/>
            </a:rPr>
            <a:t>blue</a:t>
          </a:r>
          <a:r>
            <a:rPr lang="it-IT" sz="1600" b="1" dirty="0" smtClean="0">
              <a:latin typeface="Arial" pitchFamily="34" charset="0"/>
              <a:cs typeface="Arial" pitchFamily="34" charset="0"/>
            </a:rPr>
            <a:t> economy, servizi alla persona, servizi socio-sanitari, valorizzazione del patrimonio culturale, ICT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/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/>
        </a:p>
      </dgm:t>
    </dgm:pt>
    <dgm:pt modelId="{29A7ABA7-3F33-4EE9-9876-E845E44922CC}">
      <dgm:prSet custT="1"/>
      <dgm:spPr>
        <a:xfrm>
          <a:off x="216025" y="561"/>
          <a:ext cx="1891609" cy="822356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Asse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/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/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</dgm:spPr>
      <dgm:t>
        <a:bodyPr/>
        <a:lstStyle/>
        <a:p>
          <a:pPr algn="just"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 Asse I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/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/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/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/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  <a:solidFill>
          <a:srgbClr val="C00000"/>
        </a:solidFill>
      </dgm:spPr>
      <dgm:t>
        <a:bodyPr/>
        <a:lstStyle/>
        <a:p>
          <a:r>
            <a:rPr lang="it-IT" sz="1600" b="1" dirty="0" smtClean="0">
              <a:latin typeface="Arial" pitchFamily="34" charset="0"/>
              <a:cs typeface="Arial" pitchFamily="34" charset="0"/>
            </a:rPr>
            <a:t>Azioni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/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/>
        </a:p>
      </dgm:t>
    </dgm:pt>
    <dgm:pt modelId="{0F50E49A-0375-4B56-87D3-92A041B875DF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8.1.7 Percorsi di sostegno (servizi di accompagnamento e/o incentivi) alla creazione d’impresa e al lavoro autonomo, ivi compreso il trasferimento generazionale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9BB83875-7C25-453E-B24B-FDCA2D639BCA}" type="parTrans" cxnId="{11E2DBC5-FA7E-4E7D-BBC5-DFF05FDAC5BD}">
      <dgm:prSet/>
      <dgm:spPr/>
      <dgm:t>
        <a:bodyPr/>
        <a:lstStyle/>
        <a:p>
          <a:endParaRPr lang="it-IT"/>
        </a:p>
      </dgm:t>
    </dgm:pt>
    <dgm:pt modelId="{CD7E77D9-5BF7-4B97-AA1C-017250CAB7E2}" type="sibTrans" cxnId="{11E2DBC5-FA7E-4E7D-BBC5-DFF05FDAC5BD}">
      <dgm:prSet/>
      <dgm:spPr/>
      <dgm:t>
        <a:bodyPr/>
        <a:lstStyle/>
        <a:p>
          <a:endParaRPr lang="it-IT"/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713508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 custScaleX="200000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713508" custScaleY="151608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X="2000000" custScaleY="186550" custLinFactNeighborX="103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713508" custScaleY="112372" custLinFactNeighborX="405" custLinFactNeighborY="-11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X="2000000" custScaleY="87937" custLinFactNeighborX="2611" custLinFactNeighborY="2191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713508" custScaleY="201553" custLinFactNeighborX="-82" custLinFactNeighborY="23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X="2000000" custScaleY="234244" custLinFactNeighborX="1032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D856D404-4C0F-334E-B9DE-F612542B6704}" type="presOf" srcId="{94CC326E-D418-45C6-915C-D4565BF938EA}" destId="{2D985A49-4595-4C0F-A9F2-89A525002045}" srcOrd="0" destOrd="0" presId="urn:microsoft.com/office/officeart/2005/8/layout/vList5"/>
    <dgm:cxn modelId="{CF1832C9-D473-6F41-97AA-79254BA8160D}" type="presOf" srcId="{29A7ABA7-3F33-4EE9-9876-E845E44922CC}" destId="{98772EA3-BA5C-451F-918B-AA1AC69B52A6}" srcOrd="0" destOrd="0" presId="urn:microsoft.com/office/officeart/2005/8/layout/vList5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16F1E771-FF3F-7A48-AF35-8F2267C1B2EE}" type="presOf" srcId="{F97CA1E5-8044-4755-8728-6BA594108B0B}" destId="{CF36AE07-5D31-44A1-AFBE-D99A1C7EF841}" srcOrd="0" destOrd="0" presId="urn:microsoft.com/office/officeart/2005/8/layout/vList5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EC871645-3465-B64B-8620-4DC7BD253049}" type="presOf" srcId="{9CDEA443-F16C-4BA8-A7D1-9B5003CD5489}" destId="{D7EB1B67-B2A7-4032-8134-D62ADF37C127}" srcOrd="0" destOrd="0" presId="urn:microsoft.com/office/officeart/2005/8/layout/vList5"/>
    <dgm:cxn modelId="{11E2DBC5-FA7E-4E7D-BBC5-DFF05FDAC5BD}" srcId="{704E695C-F04C-49EB-A54E-BAC71871F6B4}" destId="{0F50E49A-0375-4B56-87D3-92A041B875DF}" srcOrd="1" destOrd="0" parTransId="{9BB83875-7C25-453E-B24B-FDCA2D639BCA}" sibTransId="{CD7E77D9-5BF7-4B97-AA1C-017250CAB7E2}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67054410-41B0-C440-B478-0BD183BC7492}" type="presOf" srcId="{E4739141-B289-4F20-8D3C-97FEB78AF90D}" destId="{94968295-2C26-4ADF-AAE7-67F5E939FDFB}" srcOrd="0" destOrd="0" presId="urn:microsoft.com/office/officeart/2005/8/layout/vList5"/>
    <dgm:cxn modelId="{F2FDFB49-2CB5-9645-BAB5-798BBDEF9035}" type="presOf" srcId="{0F50E49A-0375-4B56-87D3-92A041B875DF}" destId="{CF36AE07-5D31-44A1-AFBE-D99A1C7EF841}" srcOrd="0" destOrd="1" presId="urn:microsoft.com/office/officeart/2005/8/layout/vList5"/>
    <dgm:cxn modelId="{C9870E01-7597-C848-AAFF-80AE872D0EF4}" type="presOf" srcId="{12268897-3D1F-4AA1-AFD8-9817204FC9C6}" destId="{256FB4F0-D01F-4314-A905-B6872AC54E19}" srcOrd="0" destOrd="0" presId="urn:microsoft.com/office/officeart/2005/8/layout/vList5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13A949D0-4DFA-4F46-9E94-55150717FAE0}" type="presOf" srcId="{5F4146B4-F38F-4C6E-A6F0-3788769F7467}" destId="{7F06DAAC-5AF8-499A-A1AA-770EFBCD99CD}" srcOrd="0" destOrd="0" presId="urn:microsoft.com/office/officeart/2005/8/layout/vList5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172478B7-D411-4F4D-AF39-EC95DBDC3AC4}" type="presOf" srcId="{4A2E475E-E025-4AB3-9259-2F550D527F8E}" destId="{6A54C3E6-837C-4B16-8790-18353D9CCE50}" srcOrd="0" destOrd="0" presId="urn:microsoft.com/office/officeart/2005/8/layout/vList5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E787744D-FEC4-1F46-ADA0-058C5DCE428C}" type="presOf" srcId="{704E695C-F04C-49EB-A54E-BAC71871F6B4}" destId="{A63ADCBC-C0A1-405A-B2E8-EADB78EF643B}" srcOrd="0" destOrd="0" presId="urn:microsoft.com/office/officeart/2005/8/layout/vList5"/>
    <dgm:cxn modelId="{907F2C40-4548-9441-A3A7-FA96C60DFF44}" type="presParOf" srcId="{6A54C3E6-837C-4B16-8790-18353D9CCE50}" destId="{137371EC-B8E3-4FE6-8F9E-1196A293C7A2}" srcOrd="0" destOrd="0" presId="urn:microsoft.com/office/officeart/2005/8/layout/vList5"/>
    <dgm:cxn modelId="{8AD468EB-F6A9-CB48-83F9-882874591BC5}" type="presParOf" srcId="{137371EC-B8E3-4FE6-8F9E-1196A293C7A2}" destId="{98772EA3-BA5C-451F-918B-AA1AC69B52A6}" srcOrd="0" destOrd="0" presId="urn:microsoft.com/office/officeart/2005/8/layout/vList5"/>
    <dgm:cxn modelId="{5FD32992-5690-B745-8499-445EC0F5BE96}" type="presParOf" srcId="{137371EC-B8E3-4FE6-8F9E-1196A293C7A2}" destId="{94968295-2C26-4ADF-AAE7-67F5E939FDFB}" srcOrd="1" destOrd="0" presId="urn:microsoft.com/office/officeart/2005/8/layout/vList5"/>
    <dgm:cxn modelId="{366FEEE3-E1FF-4F48-98C6-FA7F6770C8A1}" type="presParOf" srcId="{6A54C3E6-837C-4B16-8790-18353D9CCE50}" destId="{D1195012-077C-411A-83B4-16F3C7A3A120}" srcOrd="1" destOrd="0" presId="urn:microsoft.com/office/officeart/2005/8/layout/vList5"/>
    <dgm:cxn modelId="{3C058A5E-CFCF-944A-B391-887B1263DEB1}" type="presParOf" srcId="{6A54C3E6-837C-4B16-8790-18353D9CCE50}" destId="{9E9D6554-152D-47AB-8081-20418B7AACE4}" srcOrd="2" destOrd="0" presId="urn:microsoft.com/office/officeart/2005/8/layout/vList5"/>
    <dgm:cxn modelId="{2D963682-3FD4-F34B-A42E-E037285282EF}" type="presParOf" srcId="{9E9D6554-152D-47AB-8081-20418B7AACE4}" destId="{2D985A49-4595-4C0F-A9F2-89A525002045}" srcOrd="0" destOrd="0" presId="urn:microsoft.com/office/officeart/2005/8/layout/vList5"/>
    <dgm:cxn modelId="{014238D5-E806-0B4D-BF5F-23D10ECC7A1D}" type="presParOf" srcId="{9E9D6554-152D-47AB-8081-20418B7AACE4}" destId="{7F06DAAC-5AF8-499A-A1AA-770EFBCD99CD}" srcOrd="1" destOrd="0" presId="urn:microsoft.com/office/officeart/2005/8/layout/vList5"/>
    <dgm:cxn modelId="{64691C70-55A8-DB48-9C3C-E2F5B5C91A94}" type="presParOf" srcId="{6A54C3E6-837C-4B16-8790-18353D9CCE50}" destId="{647C3BDE-4C53-43AE-A840-CD36FCE2F854}" srcOrd="3" destOrd="0" presId="urn:microsoft.com/office/officeart/2005/8/layout/vList5"/>
    <dgm:cxn modelId="{515B63F5-61C9-AF49-A4AE-5C31231C9424}" type="presParOf" srcId="{6A54C3E6-837C-4B16-8790-18353D9CCE50}" destId="{9BF09969-13A3-4D57-B00D-515FF5A209A6}" srcOrd="4" destOrd="0" presId="urn:microsoft.com/office/officeart/2005/8/layout/vList5"/>
    <dgm:cxn modelId="{32D0262C-F8FB-8647-A4EE-D6DFFE305898}" type="presParOf" srcId="{9BF09969-13A3-4D57-B00D-515FF5A209A6}" destId="{D7EB1B67-B2A7-4032-8134-D62ADF37C127}" srcOrd="0" destOrd="0" presId="urn:microsoft.com/office/officeart/2005/8/layout/vList5"/>
    <dgm:cxn modelId="{E01DA039-0EB5-924A-BB79-9559CA25C852}" type="presParOf" srcId="{9BF09969-13A3-4D57-B00D-515FF5A209A6}" destId="{256FB4F0-D01F-4314-A905-B6872AC54E19}" srcOrd="1" destOrd="0" presId="urn:microsoft.com/office/officeart/2005/8/layout/vList5"/>
    <dgm:cxn modelId="{9A9D021E-C205-2E47-92B2-6493A78169AC}" type="presParOf" srcId="{6A54C3E6-837C-4B16-8790-18353D9CCE50}" destId="{5E2BAF93-DBF5-4D2A-B4DB-554362F572F8}" srcOrd="5" destOrd="0" presId="urn:microsoft.com/office/officeart/2005/8/layout/vList5"/>
    <dgm:cxn modelId="{7C3200A7-8745-3F41-A6C7-4D7B755FAA8D}" type="presParOf" srcId="{6A54C3E6-837C-4B16-8790-18353D9CCE50}" destId="{2E186A4C-FC70-4CD2-A7D3-175DCCFE29B3}" srcOrd="6" destOrd="0" presId="urn:microsoft.com/office/officeart/2005/8/layout/vList5"/>
    <dgm:cxn modelId="{E4206317-901E-A340-BDBD-9A43C53803D9}" type="presParOf" srcId="{2E186A4C-FC70-4CD2-A7D3-175DCCFE29B3}" destId="{A63ADCBC-C0A1-405A-B2E8-EADB78EF643B}" srcOrd="0" destOrd="0" presId="urn:microsoft.com/office/officeart/2005/8/layout/vList5"/>
    <dgm:cxn modelId="{F2587A8A-369C-D640-98F4-2F6DE8667C86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Obiettivo specifico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  <a:solidFill>
          <a:srgbClr val="C00000"/>
        </a:solidFill>
      </dgm:spPr>
      <dgm:t>
        <a:bodyPr/>
        <a:lstStyle/>
        <a:p>
          <a:r>
            <a:rPr lang="it-IT" sz="1600" b="1" smtClean="0">
              <a:latin typeface="Arial" pitchFamily="34" charset="0"/>
              <a:cs typeface="Arial" pitchFamily="34" charset="0"/>
            </a:rPr>
            <a:t>Azione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 8.i L'accesso all'occupazione per le persone in cerca di lavoro e inattive, compresi i disoccupati di lunga durata e le persone che si trovano ai margini del mercato del lavoro, anche attraverso iniziative locali per l'occupazione e il sostegno alla mobilità 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 8.5 Favorire l’inserimento lavorativo e l’occupazione dei disoccupati di lunga durata e dei soggetti con maggiore difficoltà di inserimento lavorativo, nonché il sostegno delle persone a rischio di disoccupazione di lunga durata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600" b="1" dirty="0" smtClean="0">
              <a:latin typeface="Arial" pitchFamily="34" charset="0"/>
              <a:cs typeface="Arial" pitchFamily="34" charset="0"/>
            </a:rPr>
            <a:t> 8.5.1 Misure di politica attiva con particolare attenzione ai settori che offrono maggiori prospettive di crescita;</a:t>
          </a:r>
          <a:endParaRPr lang="it-IT" sz="1600" b="1" dirty="0">
            <a:latin typeface="Arial" pitchFamily="34" charset="0"/>
            <a:cs typeface="Arial" pitchFamily="34" charset="0"/>
          </a:endParaRPr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29A7ABA7-3F33-4EE9-9876-E845E44922CC}">
      <dgm:prSet custT="1"/>
      <dgm:spPr>
        <a:xfrm>
          <a:off x="216025" y="561"/>
          <a:ext cx="1891609" cy="822356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Asse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</dgm:spPr>
      <dgm:t>
        <a:bodyPr/>
        <a:lstStyle/>
        <a:p>
          <a:pPr algn="just"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 Asse I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600" b="1" dirty="0" smtClean="0">
              <a:latin typeface="Arial" pitchFamily="34" charset="0"/>
              <a:cs typeface="Arial" pitchFamily="34" charset="0"/>
            </a:rPr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 sz="1600" b="1">
            <a:latin typeface="Arial" pitchFamily="34" charset="0"/>
            <a:cs typeface="Arial" pitchFamily="34" charset="0"/>
          </a:endParaRPr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5264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 custScaleX="11632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52357" custScaleY="13608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X="116320" custScaleY="15612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52646" custScaleY="134501" custLinFactNeighborX="-613" custLinFactNeighborY="286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X="116320" custScaleY="145212" custLinFactNeighborY="-1691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53447" custLinFactNeighborX="-664" custLinFactNeighborY="-159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X="116320" custScaleY="137318" custLinFactNeighborX="-3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EC0D5371-12D4-AD4F-908C-31FDA9FFD583}" type="presOf" srcId="{29A7ABA7-3F33-4EE9-9876-E845E44922CC}" destId="{98772EA3-BA5C-451F-918B-AA1AC69B52A6}" srcOrd="0" destOrd="0" presId="urn:microsoft.com/office/officeart/2005/8/layout/vList5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63A43D89-66F4-5F49-BF6C-BCB99EB8D768}" type="presOf" srcId="{F97CA1E5-8044-4755-8728-6BA594108B0B}" destId="{CF36AE07-5D31-44A1-AFBE-D99A1C7EF841}" srcOrd="0" destOrd="0" presId="urn:microsoft.com/office/officeart/2005/8/layout/vList5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FA92EF63-AF09-6741-BF14-A68BF0B497BA}" type="presOf" srcId="{12268897-3D1F-4AA1-AFD8-9817204FC9C6}" destId="{256FB4F0-D01F-4314-A905-B6872AC54E19}" srcOrd="0" destOrd="0" presId="urn:microsoft.com/office/officeart/2005/8/layout/vList5"/>
    <dgm:cxn modelId="{99DB0065-4B69-7B48-AFBD-7B6B6BF15F96}" type="presOf" srcId="{E4739141-B289-4F20-8D3C-97FEB78AF90D}" destId="{94968295-2C26-4ADF-AAE7-67F5E939FDFB}" srcOrd="0" destOrd="0" presId="urn:microsoft.com/office/officeart/2005/8/layout/vList5"/>
    <dgm:cxn modelId="{6C655E3B-9770-E240-8C3B-0BF4D88BBC41}" type="presOf" srcId="{704E695C-F04C-49EB-A54E-BAC71871F6B4}" destId="{A63ADCBC-C0A1-405A-B2E8-EADB78EF643B}" srcOrd="0" destOrd="0" presId="urn:microsoft.com/office/officeart/2005/8/layout/vList5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AE116963-ED2A-D543-BA1C-9EC3317AA585}" type="presOf" srcId="{9CDEA443-F16C-4BA8-A7D1-9B5003CD5489}" destId="{D7EB1B67-B2A7-4032-8134-D62ADF37C127}" srcOrd="0" destOrd="0" presId="urn:microsoft.com/office/officeart/2005/8/layout/vList5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AAFDC47E-CFE6-4447-8431-E7F19BAC01DD}" type="presOf" srcId="{5F4146B4-F38F-4C6E-A6F0-3788769F7467}" destId="{7F06DAAC-5AF8-499A-A1AA-770EFBCD99CD}" srcOrd="0" destOrd="0" presId="urn:microsoft.com/office/officeart/2005/8/layout/vList5"/>
    <dgm:cxn modelId="{02046595-7F45-A249-9B53-A8774FCC7246}" type="presOf" srcId="{94CC326E-D418-45C6-915C-D4565BF938EA}" destId="{2D985A49-4595-4C0F-A9F2-89A525002045}" srcOrd="0" destOrd="0" presId="urn:microsoft.com/office/officeart/2005/8/layout/vList5"/>
    <dgm:cxn modelId="{4BD051B8-C2C1-9A4C-800D-E3A7B8D2AD46}" type="presOf" srcId="{4A2E475E-E025-4AB3-9259-2F550D527F8E}" destId="{6A54C3E6-837C-4B16-8790-18353D9CCE50}" srcOrd="0" destOrd="0" presId="urn:microsoft.com/office/officeart/2005/8/layout/vList5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9A63C306-685B-0C45-B1ED-8A1890CEB6C7}" type="presParOf" srcId="{6A54C3E6-837C-4B16-8790-18353D9CCE50}" destId="{137371EC-B8E3-4FE6-8F9E-1196A293C7A2}" srcOrd="0" destOrd="0" presId="urn:microsoft.com/office/officeart/2005/8/layout/vList5"/>
    <dgm:cxn modelId="{FEF19B3C-21C2-2443-B4FA-F5AA03863565}" type="presParOf" srcId="{137371EC-B8E3-4FE6-8F9E-1196A293C7A2}" destId="{98772EA3-BA5C-451F-918B-AA1AC69B52A6}" srcOrd="0" destOrd="0" presId="urn:microsoft.com/office/officeart/2005/8/layout/vList5"/>
    <dgm:cxn modelId="{43CF98A4-DFFF-9C4F-9784-FF014C92E373}" type="presParOf" srcId="{137371EC-B8E3-4FE6-8F9E-1196A293C7A2}" destId="{94968295-2C26-4ADF-AAE7-67F5E939FDFB}" srcOrd="1" destOrd="0" presId="urn:microsoft.com/office/officeart/2005/8/layout/vList5"/>
    <dgm:cxn modelId="{6C1D908F-24E7-D741-9916-9558583F7E08}" type="presParOf" srcId="{6A54C3E6-837C-4B16-8790-18353D9CCE50}" destId="{D1195012-077C-411A-83B4-16F3C7A3A120}" srcOrd="1" destOrd="0" presId="urn:microsoft.com/office/officeart/2005/8/layout/vList5"/>
    <dgm:cxn modelId="{6ECB9DA2-9E5E-A746-9F3C-BAE0B96F90F3}" type="presParOf" srcId="{6A54C3E6-837C-4B16-8790-18353D9CCE50}" destId="{9E9D6554-152D-47AB-8081-20418B7AACE4}" srcOrd="2" destOrd="0" presId="urn:microsoft.com/office/officeart/2005/8/layout/vList5"/>
    <dgm:cxn modelId="{C8B2357E-CF6D-1649-A207-07B32AF9540C}" type="presParOf" srcId="{9E9D6554-152D-47AB-8081-20418B7AACE4}" destId="{2D985A49-4595-4C0F-A9F2-89A525002045}" srcOrd="0" destOrd="0" presId="urn:microsoft.com/office/officeart/2005/8/layout/vList5"/>
    <dgm:cxn modelId="{7133EF0A-33F3-EC49-A91A-D024629E3B2B}" type="presParOf" srcId="{9E9D6554-152D-47AB-8081-20418B7AACE4}" destId="{7F06DAAC-5AF8-499A-A1AA-770EFBCD99CD}" srcOrd="1" destOrd="0" presId="urn:microsoft.com/office/officeart/2005/8/layout/vList5"/>
    <dgm:cxn modelId="{E450E7CE-5754-1B48-BE1A-BBC2A6FE57CB}" type="presParOf" srcId="{6A54C3E6-837C-4B16-8790-18353D9CCE50}" destId="{647C3BDE-4C53-43AE-A840-CD36FCE2F854}" srcOrd="3" destOrd="0" presId="urn:microsoft.com/office/officeart/2005/8/layout/vList5"/>
    <dgm:cxn modelId="{0CB318AF-4348-A54D-B3B9-330B9006A22A}" type="presParOf" srcId="{6A54C3E6-837C-4B16-8790-18353D9CCE50}" destId="{9BF09969-13A3-4D57-B00D-515FF5A209A6}" srcOrd="4" destOrd="0" presId="urn:microsoft.com/office/officeart/2005/8/layout/vList5"/>
    <dgm:cxn modelId="{7ECBE955-862F-C841-9EC8-ADEA26FB413C}" type="presParOf" srcId="{9BF09969-13A3-4D57-B00D-515FF5A209A6}" destId="{D7EB1B67-B2A7-4032-8134-D62ADF37C127}" srcOrd="0" destOrd="0" presId="urn:microsoft.com/office/officeart/2005/8/layout/vList5"/>
    <dgm:cxn modelId="{46E0C618-660A-5940-86A6-79FF4EA81CF8}" type="presParOf" srcId="{9BF09969-13A3-4D57-B00D-515FF5A209A6}" destId="{256FB4F0-D01F-4314-A905-B6872AC54E19}" srcOrd="1" destOrd="0" presId="urn:microsoft.com/office/officeart/2005/8/layout/vList5"/>
    <dgm:cxn modelId="{CD42FF60-853E-5B40-8A58-5CF08C0FB589}" type="presParOf" srcId="{6A54C3E6-837C-4B16-8790-18353D9CCE50}" destId="{5E2BAF93-DBF5-4D2A-B4DB-554362F572F8}" srcOrd="5" destOrd="0" presId="urn:microsoft.com/office/officeart/2005/8/layout/vList5"/>
    <dgm:cxn modelId="{8EAD36DD-8CF1-7E41-8130-45EB5F9A2B01}" type="presParOf" srcId="{6A54C3E6-837C-4B16-8790-18353D9CCE50}" destId="{2E186A4C-FC70-4CD2-A7D3-175DCCFE29B3}" srcOrd="6" destOrd="0" presId="urn:microsoft.com/office/officeart/2005/8/layout/vList5"/>
    <dgm:cxn modelId="{2215EF25-2699-6E4C-96CC-E5315024CD02}" type="presParOf" srcId="{2E186A4C-FC70-4CD2-A7D3-175DCCFE29B3}" destId="{A63ADCBC-C0A1-405A-B2E8-EADB78EF643B}" srcOrd="0" destOrd="0" presId="urn:microsoft.com/office/officeart/2005/8/layout/vList5"/>
    <dgm:cxn modelId="{2C81F71B-FA4C-D644-A718-B6682D77273B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400" b="1" dirty="0" smtClean="0">
              <a:latin typeface="Arial" pitchFamily="34" charset="0"/>
              <a:cs typeface="Arial" pitchFamily="34" charset="0"/>
            </a:rPr>
            <a:t>Obiettivi specifici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/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/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  <a:solidFill>
          <a:srgbClr val="C00000"/>
        </a:solidFill>
      </dgm:spPr>
      <dgm:t>
        <a:bodyPr/>
        <a:lstStyle/>
        <a:p>
          <a:r>
            <a:rPr lang="it-IT" sz="1400" b="1" dirty="0" smtClean="0">
              <a:latin typeface="Arial" pitchFamily="34" charset="0"/>
              <a:cs typeface="Arial" pitchFamily="34" charset="0"/>
            </a:rPr>
            <a:t>Azioni</a:t>
          </a:r>
          <a:endParaRPr lang="it-IT" sz="1400" b="1" dirty="0">
            <a:latin typeface="Arial" pitchFamily="34" charset="0"/>
            <a:cs typeface="Arial" pitchFamily="34" charset="0"/>
          </a:endParaRPr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/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/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</dgm:spPr>
      <dgm:t>
        <a:bodyPr/>
        <a:lstStyle/>
        <a:p>
          <a:pPr algn="just"/>
          <a:r>
            <a:rPr lang="it-IT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8.i) Accesso all'occupazione per le persone alla ricerca di lavoro e inattive, compresi i disoccupati di lunga durata e le persone che si trovano ai margini del mercato del lavoro, anche attraverso iniziative locali per l’occupazione e il sostegno alla mobilità professionale.</a:t>
          </a:r>
          <a:endParaRPr lang="it-IT" sz="14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/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/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400" b="1" dirty="0" smtClean="0">
              <a:latin typeface="Arial" pitchFamily="34" charset="0"/>
              <a:cs typeface="Arial" pitchFamily="34" charset="0"/>
            </a:rPr>
            <a:t>8.1 Aumentare l’occupazione dei giovani</a:t>
          </a:r>
          <a:endParaRPr lang="it-IT" sz="1400" b="1" dirty="0">
            <a:latin typeface="Arial" pitchFamily="34" charset="0"/>
            <a:cs typeface="Arial" pitchFamily="34" charset="0"/>
          </a:endParaRPr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/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/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400" b="1" dirty="0" smtClean="0">
              <a:latin typeface="Arial" pitchFamily="34" charset="0"/>
              <a:cs typeface="Arial" pitchFamily="34" charset="0"/>
            </a:rPr>
            <a:t> 8.1.1 Misure di politica attiva con particolare attenzione ai settori che offrono maggiori prospettive di crescita (ad esempio nell’ambito di: green economy, blue economy, servizi alla persona, servizi socio-sanitari, valorizzazione del patrimonio culturale, ICT)</a:t>
          </a:r>
          <a:endParaRPr lang="it-IT" sz="1400" b="1" dirty="0">
            <a:latin typeface="Arial" pitchFamily="34" charset="0"/>
            <a:cs typeface="Arial" pitchFamily="34" charset="0"/>
          </a:endParaRPr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/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/>
        </a:p>
      </dgm:t>
    </dgm:pt>
    <dgm:pt modelId="{29A7ABA7-3F33-4EE9-9876-E845E44922CC}">
      <dgm:prSet custT="1"/>
      <dgm:spPr>
        <a:xfrm>
          <a:off x="216025" y="561"/>
          <a:ext cx="1891609" cy="822356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400" b="1" dirty="0" smtClean="0">
              <a:latin typeface="Arial" pitchFamily="34" charset="0"/>
              <a:cs typeface="Arial" pitchFamily="34" charset="0"/>
            </a:rPr>
            <a:t>Asse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/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/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</dgm:spPr>
      <dgm:t>
        <a:bodyPr/>
        <a:lstStyle/>
        <a:p>
          <a:pPr algn="just" eaLnBrk="1" latinLnBrk="0"/>
          <a:r>
            <a:rPr lang="it-IT" sz="1400" b="1" dirty="0" smtClean="0">
              <a:latin typeface="Arial" pitchFamily="34" charset="0"/>
              <a:cs typeface="Arial" pitchFamily="34" charset="0"/>
            </a:rPr>
            <a:t> Asse 1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/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/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  <a:solidFill>
          <a:srgbClr val="C00000"/>
        </a:solidFill>
      </dgm:spPr>
      <dgm:t>
        <a:bodyPr/>
        <a:lstStyle/>
        <a:p>
          <a:pPr eaLnBrk="1" latinLnBrk="0"/>
          <a:r>
            <a:rPr lang="it-IT" sz="1400" b="1" dirty="0" smtClean="0">
              <a:latin typeface="Arial" pitchFamily="34" charset="0"/>
              <a:cs typeface="Arial" pitchFamily="34" charset="0"/>
            </a:rPr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/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/>
        </a:p>
      </dgm:t>
    </dgm:pt>
    <dgm:pt modelId="{774A10B9-7DEC-4DD9-8AED-DE951CE772BF}">
      <dgm:prSet custT="1"/>
      <dgm:spPr/>
      <dgm:t>
        <a:bodyPr/>
        <a:lstStyle/>
        <a:p>
          <a:pPr algn="just"/>
          <a:r>
            <a:rPr lang="it-IT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8.ii) Integrazione sostenibile nel mercato del lavoro dei giovani, in particolare quelli che non svolgono attività lavorative, non seguono studi né formazioni, inclusi i giovani a rischio di esclusione sociale e i giovani delle comunità emarginate, anche attraverso l'attuazione della garanzia per i giovani</a:t>
          </a:r>
        </a:p>
      </dgm:t>
    </dgm:pt>
    <dgm:pt modelId="{7282591C-1AF2-4AEF-95AE-BEF393C19DCB}" type="parTrans" cxnId="{3151A9BA-C851-4F59-A47B-92814B434546}">
      <dgm:prSet/>
      <dgm:spPr/>
      <dgm:t>
        <a:bodyPr/>
        <a:lstStyle/>
        <a:p>
          <a:endParaRPr lang="it-IT"/>
        </a:p>
      </dgm:t>
    </dgm:pt>
    <dgm:pt modelId="{7037889F-9D60-4613-B3FF-D14A5FD50BFD}" type="sibTrans" cxnId="{3151A9BA-C851-4F59-A47B-92814B434546}">
      <dgm:prSet/>
      <dgm:spPr/>
      <dgm:t>
        <a:bodyPr/>
        <a:lstStyle/>
        <a:p>
          <a:endParaRPr lang="it-IT"/>
        </a:p>
      </dgm:t>
    </dgm:pt>
    <dgm:pt modelId="{D2943BF3-CC1F-49DC-82AB-A9EC9EB0C77F}">
      <dgm:prSet custT="1"/>
      <dgm:spPr/>
      <dgm:t>
        <a:bodyPr/>
        <a:lstStyle/>
        <a:p>
          <a:pPr algn="just"/>
          <a:r>
            <a:rPr lang="it-IT" sz="1400" b="1" dirty="0" smtClean="0">
              <a:latin typeface="Arial" pitchFamily="34" charset="0"/>
              <a:cs typeface="Arial" pitchFamily="34" charset="0"/>
            </a:rPr>
            <a:t>8.1.7 Percorsi di sostegno (servizi di accompagnamento e/o incentivi) alla creazione d’impresa e al lavoro autonomo, ivi compreso il trasferimento generazionale</a:t>
          </a:r>
        </a:p>
      </dgm:t>
    </dgm:pt>
    <dgm:pt modelId="{568F607F-FC8A-44F0-BADD-6F35B045C963}" type="parTrans" cxnId="{A1370955-4CDD-41E5-A78E-EB2C9F92F1D4}">
      <dgm:prSet/>
      <dgm:spPr/>
      <dgm:t>
        <a:bodyPr/>
        <a:lstStyle/>
        <a:p>
          <a:endParaRPr lang="it-IT"/>
        </a:p>
      </dgm:t>
    </dgm:pt>
    <dgm:pt modelId="{0227F3F5-2E57-41C5-8D54-78D56C5368B8}" type="sibTrans" cxnId="{A1370955-4CDD-41E5-A78E-EB2C9F92F1D4}">
      <dgm:prSet/>
      <dgm:spPr/>
      <dgm:t>
        <a:bodyPr/>
        <a:lstStyle/>
        <a:p>
          <a:endParaRPr lang="it-IT"/>
        </a:p>
      </dgm:t>
    </dgm:pt>
    <dgm:pt modelId="{33270B20-9CE3-4C29-AF02-38874AEC0171}">
      <dgm:prSet custT="1"/>
      <dgm:spPr/>
      <dgm:t>
        <a:bodyPr/>
        <a:lstStyle/>
        <a:p>
          <a:pPr algn="just"/>
          <a:r>
            <a:rPr lang="it-IT" sz="1400" b="1" dirty="0" smtClean="0">
              <a:latin typeface="Arial" pitchFamily="34" charset="0"/>
              <a:cs typeface="Arial" pitchFamily="34" charset="0"/>
            </a:rPr>
            <a:t>8.5.1 Misure di politica attiva con particolare attenzione ai settori che offrono maggiori prospettive di crescita</a:t>
          </a:r>
        </a:p>
      </dgm:t>
    </dgm:pt>
    <dgm:pt modelId="{878EABD9-E1B7-43E9-9BB1-B5F0970CAD43}" type="parTrans" cxnId="{55DFF02F-30F2-4DE0-B0FA-5E038F634282}">
      <dgm:prSet/>
      <dgm:spPr/>
      <dgm:t>
        <a:bodyPr/>
        <a:lstStyle/>
        <a:p>
          <a:endParaRPr lang="it-IT"/>
        </a:p>
      </dgm:t>
    </dgm:pt>
    <dgm:pt modelId="{3969F4E2-78FD-4DC3-854C-0064B3C921E2}" type="sibTrans" cxnId="{55DFF02F-30F2-4DE0-B0FA-5E038F634282}">
      <dgm:prSet/>
      <dgm:spPr/>
      <dgm:t>
        <a:bodyPr/>
        <a:lstStyle/>
        <a:p>
          <a:endParaRPr lang="it-IT"/>
        </a:p>
      </dgm:t>
    </dgm:pt>
    <dgm:pt modelId="{7E9BC0D2-FB41-4BFA-8646-626D3CA3310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400" b="1" dirty="0" smtClean="0">
              <a:latin typeface="Arial" pitchFamily="34" charset="0"/>
              <a:cs typeface="Arial" pitchFamily="34" charset="0"/>
            </a:rPr>
            <a:t>8.5 Ridurre il numero dei disoccupati di lunga durata e sostenere adeguatamente le persone a rischio di disoccupazione di lunga durata.</a:t>
          </a:r>
          <a:endParaRPr lang="it-IT" sz="1400" b="1" dirty="0">
            <a:latin typeface="Arial" pitchFamily="34" charset="0"/>
            <a:cs typeface="Arial" pitchFamily="34" charset="0"/>
          </a:endParaRPr>
        </a:p>
      </dgm:t>
    </dgm:pt>
    <dgm:pt modelId="{66CCD9F2-1F64-48B2-9C54-346B6E53C3D6}" type="parTrans" cxnId="{1367ECA1-C9B5-41AE-83AB-7A150BCF40E5}">
      <dgm:prSet/>
      <dgm:spPr/>
      <dgm:t>
        <a:bodyPr/>
        <a:lstStyle/>
        <a:p>
          <a:endParaRPr lang="it-IT"/>
        </a:p>
      </dgm:t>
    </dgm:pt>
    <dgm:pt modelId="{DD6CFEC3-678B-483B-A39F-11629119904D}" type="sibTrans" cxnId="{1367ECA1-C9B5-41AE-83AB-7A150BCF40E5}">
      <dgm:prSet/>
      <dgm:spPr/>
      <dgm:t>
        <a:bodyPr/>
        <a:lstStyle/>
        <a:p>
          <a:endParaRPr lang="it-IT"/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41572" custScaleY="69134" custLinFactNeighborX="-2" custLinFactNeighborY="-3315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 custScaleX="128814" custScaleY="72531" custLinFactNeighborX="-2271" custLinFactNeighborY="-298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42940" custScaleY="248390" custLinFactNeighborX="-2" custLinFactNeighborY="-619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X="128814" custScaleY="324488" custLinFactNeighborX="21" custLinFactNeighborY="-2163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42766" custScaleY="106453" custLinFactNeighborX="-173" custLinFactNeighborY="-760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X="128814" custScaleY="96610" custLinFactNeighborX="553" custLinFactNeighborY="-236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42209" custScaleY="23331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X="131224" custScaleY="300937" custLinFactNeighborX="-1444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299435BA-C8A8-8645-8DD9-3B6645C9F2DF}" type="presOf" srcId="{704E695C-F04C-49EB-A54E-BAC71871F6B4}" destId="{A63ADCBC-C0A1-405A-B2E8-EADB78EF643B}" srcOrd="0" destOrd="0" presId="urn:microsoft.com/office/officeart/2005/8/layout/vList5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C364A4F5-8035-FB46-A283-37DA9EB9B463}" type="presOf" srcId="{29A7ABA7-3F33-4EE9-9876-E845E44922CC}" destId="{98772EA3-BA5C-451F-918B-AA1AC69B52A6}" srcOrd="0" destOrd="0" presId="urn:microsoft.com/office/officeart/2005/8/layout/vList5"/>
    <dgm:cxn modelId="{0605B890-40E7-4D48-879D-558BC49E27FD}" type="presOf" srcId="{12268897-3D1F-4AA1-AFD8-9817204FC9C6}" destId="{256FB4F0-D01F-4314-A905-B6872AC54E19}" srcOrd="0" destOrd="0" presId="urn:microsoft.com/office/officeart/2005/8/layout/vList5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545C31F3-33E5-674C-B9DA-A3880F61613F}" type="presOf" srcId="{5F4146B4-F38F-4C6E-A6F0-3788769F7467}" destId="{7F06DAAC-5AF8-499A-A1AA-770EFBCD99CD}" srcOrd="0" destOrd="0" presId="urn:microsoft.com/office/officeart/2005/8/layout/vList5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A464E181-1AB4-E144-900A-6DCD91AAD96E}" type="presOf" srcId="{33270B20-9CE3-4C29-AF02-38874AEC0171}" destId="{CF36AE07-5D31-44A1-AFBE-D99A1C7EF841}" srcOrd="0" destOrd="2" presId="urn:microsoft.com/office/officeart/2005/8/layout/vList5"/>
    <dgm:cxn modelId="{D01C4093-D763-2F4A-8FAA-DF1D179959F5}" type="presOf" srcId="{F97CA1E5-8044-4755-8728-6BA594108B0B}" destId="{CF36AE07-5D31-44A1-AFBE-D99A1C7EF841}" srcOrd="0" destOrd="0" presId="urn:microsoft.com/office/officeart/2005/8/layout/vList5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AB7D88D7-F713-E64C-A8A4-CB584BF45177}" type="presOf" srcId="{E4739141-B289-4F20-8D3C-97FEB78AF90D}" destId="{94968295-2C26-4ADF-AAE7-67F5E939FDFB}" srcOrd="0" destOrd="0" presId="urn:microsoft.com/office/officeart/2005/8/layout/vList5"/>
    <dgm:cxn modelId="{7159EEBB-C816-324A-AE37-7320A52BF492}" type="presOf" srcId="{D2943BF3-CC1F-49DC-82AB-A9EC9EB0C77F}" destId="{CF36AE07-5D31-44A1-AFBE-D99A1C7EF841}" srcOrd="0" destOrd="1" presId="urn:microsoft.com/office/officeart/2005/8/layout/vList5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18D811A3-8E01-4A40-ABDB-D01B0D2E0485}" type="presOf" srcId="{94CC326E-D418-45C6-915C-D4565BF938EA}" destId="{2D985A49-4595-4C0F-A9F2-89A525002045}" srcOrd="0" destOrd="0" presId="urn:microsoft.com/office/officeart/2005/8/layout/vList5"/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A8660241-797E-3948-A95E-8112CA5C7E5D}" type="presOf" srcId="{9CDEA443-F16C-4BA8-A7D1-9B5003CD5489}" destId="{D7EB1B67-B2A7-4032-8134-D62ADF37C127}" srcOrd="0" destOrd="0" presId="urn:microsoft.com/office/officeart/2005/8/layout/vList5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0BA6A3D1-CEB9-0541-99F0-8777D8D45AD6}" type="presOf" srcId="{7E9BC0D2-FB41-4BFA-8646-626D3CA33106}" destId="{256FB4F0-D01F-4314-A905-B6872AC54E19}" srcOrd="0" destOrd="1" presId="urn:microsoft.com/office/officeart/2005/8/layout/vList5"/>
    <dgm:cxn modelId="{A1370955-4CDD-41E5-A78E-EB2C9F92F1D4}" srcId="{704E695C-F04C-49EB-A54E-BAC71871F6B4}" destId="{D2943BF3-CC1F-49DC-82AB-A9EC9EB0C77F}" srcOrd="1" destOrd="0" parTransId="{568F607F-FC8A-44F0-BADD-6F35B045C963}" sibTransId="{0227F3F5-2E57-41C5-8D54-78D56C5368B8}"/>
    <dgm:cxn modelId="{F2649613-46E6-1C4A-A5AC-78E50F8AF039}" type="presOf" srcId="{4A2E475E-E025-4AB3-9259-2F550D527F8E}" destId="{6A54C3E6-837C-4B16-8790-18353D9CCE50}" srcOrd="0" destOrd="0" presId="urn:microsoft.com/office/officeart/2005/8/layout/vList5"/>
    <dgm:cxn modelId="{1367ECA1-C9B5-41AE-83AB-7A150BCF40E5}" srcId="{9CDEA443-F16C-4BA8-A7D1-9B5003CD5489}" destId="{7E9BC0D2-FB41-4BFA-8646-626D3CA33106}" srcOrd="1" destOrd="0" parTransId="{66CCD9F2-1F64-48B2-9C54-346B6E53C3D6}" sibTransId="{DD6CFEC3-678B-483B-A39F-11629119904D}"/>
    <dgm:cxn modelId="{DEAF7564-5A64-A947-A383-1E95E9C1FC5F}" type="presOf" srcId="{774A10B9-7DEC-4DD9-8AED-DE951CE772BF}" destId="{7F06DAAC-5AF8-499A-A1AA-770EFBCD99CD}" srcOrd="0" destOrd="1" presId="urn:microsoft.com/office/officeart/2005/8/layout/vList5"/>
    <dgm:cxn modelId="{55DFF02F-30F2-4DE0-B0FA-5E038F634282}" srcId="{704E695C-F04C-49EB-A54E-BAC71871F6B4}" destId="{33270B20-9CE3-4C29-AF02-38874AEC0171}" srcOrd="2" destOrd="0" parTransId="{878EABD9-E1B7-43E9-9BB1-B5F0970CAD43}" sibTransId="{3969F4E2-78FD-4DC3-854C-0064B3C921E2}"/>
    <dgm:cxn modelId="{3151A9BA-C851-4F59-A47B-92814B434546}" srcId="{94CC326E-D418-45C6-915C-D4565BF938EA}" destId="{774A10B9-7DEC-4DD9-8AED-DE951CE772BF}" srcOrd="1" destOrd="0" parTransId="{7282591C-1AF2-4AEF-95AE-BEF393C19DCB}" sibTransId="{7037889F-9D60-4613-B3FF-D14A5FD50BFD}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94531BDC-F508-774D-A6AD-438393D4DF3E}" type="presParOf" srcId="{6A54C3E6-837C-4B16-8790-18353D9CCE50}" destId="{137371EC-B8E3-4FE6-8F9E-1196A293C7A2}" srcOrd="0" destOrd="0" presId="urn:microsoft.com/office/officeart/2005/8/layout/vList5"/>
    <dgm:cxn modelId="{2F96DF62-6370-BF44-BA7B-69AA3D387200}" type="presParOf" srcId="{137371EC-B8E3-4FE6-8F9E-1196A293C7A2}" destId="{98772EA3-BA5C-451F-918B-AA1AC69B52A6}" srcOrd="0" destOrd="0" presId="urn:microsoft.com/office/officeart/2005/8/layout/vList5"/>
    <dgm:cxn modelId="{A9767B72-0FB0-C444-A35F-324B3D1F91CB}" type="presParOf" srcId="{137371EC-B8E3-4FE6-8F9E-1196A293C7A2}" destId="{94968295-2C26-4ADF-AAE7-67F5E939FDFB}" srcOrd="1" destOrd="0" presId="urn:microsoft.com/office/officeart/2005/8/layout/vList5"/>
    <dgm:cxn modelId="{5A29C8BC-46B7-8F46-AC20-0C4B5D7F7790}" type="presParOf" srcId="{6A54C3E6-837C-4B16-8790-18353D9CCE50}" destId="{D1195012-077C-411A-83B4-16F3C7A3A120}" srcOrd="1" destOrd="0" presId="urn:microsoft.com/office/officeart/2005/8/layout/vList5"/>
    <dgm:cxn modelId="{9E85FE5A-06C2-294B-A81C-BE855836230A}" type="presParOf" srcId="{6A54C3E6-837C-4B16-8790-18353D9CCE50}" destId="{9E9D6554-152D-47AB-8081-20418B7AACE4}" srcOrd="2" destOrd="0" presId="urn:microsoft.com/office/officeart/2005/8/layout/vList5"/>
    <dgm:cxn modelId="{0E012642-8B6A-784A-9B34-6D412E962E07}" type="presParOf" srcId="{9E9D6554-152D-47AB-8081-20418B7AACE4}" destId="{2D985A49-4595-4C0F-A9F2-89A525002045}" srcOrd="0" destOrd="0" presId="urn:microsoft.com/office/officeart/2005/8/layout/vList5"/>
    <dgm:cxn modelId="{48EFA39A-C013-CE45-85AF-7276F9ACFF71}" type="presParOf" srcId="{9E9D6554-152D-47AB-8081-20418B7AACE4}" destId="{7F06DAAC-5AF8-499A-A1AA-770EFBCD99CD}" srcOrd="1" destOrd="0" presId="urn:microsoft.com/office/officeart/2005/8/layout/vList5"/>
    <dgm:cxn modelId="{952C517A-53A0-204B-A49C-7CE0AB69A550}" type="presParOf" srcId="{6A54C3E6-837C-4B16-8790-18353D9CCE50}" destId="{647C3BDE-4C53-43AE-A840-CD36FCE2F854}" srcOrd="3" destOrd="0" presId="urn:microsoft.com/office/officeart/2005/8/layout/vList5"/>
    <dgm:cxn modelId="{D29E3F70-C4E0-6A4C-AB8F-7E2FC599C8D8}" type="presParOf" srcId="{6A54C3E6-837C-4B16-8790-18353D9CCE50}" destId="{9BF09969-13A3-4D57-B00D-515FF5A209A6}" srcOrd="4" destOrd="0" presId="urn:microsoft.com/office/officeart/2005/8/layout/vList5"/>
    <dgm:cxn modelId="{7B147B81-3F35-DA4A-AA65-7333938A9C5F}" type="presParOf" srcId="{9BF09969-13A3-4D57-B00D-515FF5A209A6}" destId="{D7EB1B67-B2A7-4032-8134-D62ADF37C127}" srcOrd="0" destOrd="0" presId="urn:microsoft.com/office/officeart/2005/8/layout/vList5"/>
    <dgm:cxn modelId="{889942F0-502A-0745-BA5C-EAF843761408}" type="presParOf" srcId="{9BF09969-13A3-4D57-B00D-515FF5A209A6}" destId="{256FB4F0-D01F-4314-A905-B6872AC54E19}" srcOrd="1" destOrd="0" presId="urn:microsoft.com/office/officeart/2005/8/layout/vList5"/>
    <dgm:cxn modelId="{44C20563-718F-D64F-9C7F-115D1231797D}" type="presParOf" srcId="{6A54C3E6-837C-4B16-8790-18353D9CCE50}" destId="{5E2BAF93-DBF5-4D2A-B4DB-554362F572F8}" srcOrd="5" destOrd="0" presId="urn:microsoft.com/office/officeart/2005/8/layout/vList5"/>
    <dgm:cxn modelId="{6BAE8BEC-0204-664D-AD57-CEE4E1AF47E4}" type="presParOf" srcId="{6A54C3E6-837C-4B16-8790-18353D9CCE50}" destId="{2E186A4C-FC70-4CD2-A7D3-175DCCFE29B3}" srcOrd="6" destOrd="0" presId="urn:microsoft.com/office/officeart/2005/8/layout/vList5"/>
    <dgm:cxn modelId="{AF355029-1BFA-5240-98DC-133A204FA863}" type="presParOf" srcId="{2E186A4C-FC70-4CD2-A7D3-175DCCFE29B3}" destId="{A63ADCBC-C0A1-405A-B2E8-EADB78EF643B}" srcOrd="0" destOrd="0" presId="urn:microsoft.com/office/officeart/2005/8/layout/vList5"/>
    <dgm:cxn modelId="{38731EB1-24E0-0F41-B5B2-681D81DC5A4B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4853458" y="-2873337"/>
          <a:ext cx="712635" cy="6641121"/>
        </a:xfrm>
        <a:prstGeom prst="round2SameRect">
          <a:avLst/>
        </a:prstGeom>
        <a:solidFill>
          <a:schemeClr val="accent1">
            <a:tint val="40000"/>
            <a:hueOff val="0"/>
            <a:satOff val="0"/>
            <a:lumOff val="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Asse I – Occupazione del PO FSE Sicilia 2014-2020 </a:t>
          </a:r>
        </a:p>
      </dsp:txBody>
      <dsp:txXfrm rot="-5400000">
        <a:off x="1889215" y="125694"/>
        <a:ext cx="6606333" cy="643059"/>
      </dsp:txXfrm>
    </dsp:sp>
    <dsp:sp modelId="{98772EA3-BA5C-451F-918B-AA1AC69B52A6}">
      <dsp:nvSpPr>
        <dsp:cNvPr id="0" name=""/>
        <dsp:cNvSpPr/>
      </dsp:nvSpPr>
      <dsp:spPr>
        <a:xfrm>
          <a:off x="392935" y="1826"/>
          <a:ext cx="1496280" cy="890794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Asse </a:t>
          </a:r>
        </a:p>
      </dsp:txBody>
      <dsp:txXfrm>
        <a:off x="436420" y="45311"/>
        <a:ext cx="1409310" cy="803824"/>
      </dsp:txXfrm>
    </dsp:sp>
    <dsp:sp modelId="{7F06DAAC-5AF8-499A-A1AA-770EFBCD99CD}">
      <dsp:nvSpPr>
        <dsp:cNvPr id="0" name=""/>
        <dsp:cNvSpPr/>
      </dsp:nvSpPr>
      <dsp:spPr>
        <a:xfrm rot="5400000">
          <a:off x="4620938" y="-1742838"/>
          <a:ext cx="1329421" cy="6689420"/>
        </a:xfrm>
        <a:prstGeom prst="round2SameRect">
          <a:avLst/>
        </a:prstGeom>
        <a:solidFill>
          <a:schemeClr val="accent1">
            <a:tint val="40000"/>
            <a:hueOff val="0"/>
            <a:satOff val="0"/>
            <a:lumOff val="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8.ii  Integrazione sostenibile nel mercato del lavoro dei giovani, in particolare quelli che non svolgono attività lavorative, non seguono studi ne formazioni, inclusi i giovani a rischio di esclusione sociale e i giovani delle comunità emarginate, anche attraverso l'attuazione della Garanzia per i Giovani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940939" y="1002058"/>
        <a:ext cx="6624523" cy="1199627"/>
      </dsp:txXfrm>
    </dsp:sp>
    <dsp:sp modelId="{2D985A49-4595-4C0F-A9F2-89A525002045}">
      <dsp:nvSpPr>
        <dsp:cNvPr id="0" name=""/>
        <dsp:cNvSpPr/>
      </dsp:nvSpPr>
      <dsp:spPr>
        <a:xfrm>
          <a:off x="397251" y="936105"/>
          <a:ext cx="1514500" cy="1212201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Priorità di investimento</a:t>
          </a:r>
        </a:p>
      </dsp:txBody>
      <dsp:txXfrm>
        <a:off x="456426" y="995280"/>
        <a:ext cx="1396150" cy="1093851"/>
      </dsp:txXfrm>
    </dsp:sp>
    <dsp:sp modelId="{256FB4F0-D01F-4314-A905-B6872AC54E19}">
      <dsp:nvSpPr>
        <dsp:cNvPr id="0" name=""/>
        <dsp:cNvSpPr/>
      </dsp:nvSpPr>
      <dsp:spPr>
        <a:xfrm rot="5400000">
          <a:off x="4924503" y="-505313"/>
          <a:ext cx="736801" cy="66033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8.1 Aumentare l'occupazione dei giovani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991210" y="2463948"/>
        <a:ext cx="6567420" cy="664865"/>
      </dsp:txXfrm>
    </dsp:sp>
    <dsp:sp modelId="{D7EB1B67-B2A7-4032-8134-D62ADF37C127}">
      <dsp:nvSpPr>
        <dsp:cNvPr id="0" name=""/>
        <dsp:cNvSpPr/>
      </dsp:nvSpPr>
      <dsp:spPr>
        <a:xfrm>
          <a:off x="416241" y="2310115"/>
          <a:ext cx="1513756" cy="939289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Obiettivo specifico</a:t>
          </a:r>
        </a:p>
      </dsp:txBody>
      <dsp:txXfrm>
        <a:off x="462093" y="2355967"/>
        <a:ext cx="1422052" cy="847585"/>
      </dsp:txXfrm>
    </dsp:sp>
    <dsp:sp modelId="{CF36AE07-5D31-44A1-AFBE-D99A1C7EF841}">
      <dsp:nvSpPr>
        <dsp:cNvPr id="0" name=""/>
        <dsp:cNvSpPr/>
      </dsp:nvSpPr>
      <dsp:spPr>
        <a:xfrm rot="5400000">
          <a:off x="4630885" y="470353"/>
          <a:ext cx="1185305" cy="683484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8.1.1 Misure di politica attiva con particolare attenzione ai settori che offrono maggiori prospettive di crescita (ad esempio nell’ambito di: green economy, </a:t>
          </a:r>
          <a:r>
            <a:rPr lang="it-IT" sz="1600" b="1" kern="1200" dirty="0" err="1" smtClean="0">
              <a:latin typeface="Arial" pitchFamily="34" charset="0"/>
              <a:cs typeface="Arial" pitchFamily="34" charset="0"/>
            </a:rPr>
            <a:t>blue</a:t>
          </a: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economy, servizi alla persona, servizi socio-sanitari, valorizzazione del patrimonio culturale, ICT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806117" y="3352983"/>
        <a:ext cx="6776979" cy="1069581"/>
      </dsp:txXfrm>
    </dsp:sp>
    <dsp:sp modelId="{A63ADCBC-C0A1-405A-B2E8-EADB78EF643B}">
      <dsp:nvSpPr>
        <dsp:cNvPr id="0" name=""/>
        <dsp:cNvSpPr/>
      </dsp:nvSpPr>
      <dsp:spPr>
        <a:xfrm>
          <a:off x="461243" y="3296777"/>
          <a:ext cx="1379776" cy="1185647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Azione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>
        <a:off x="519122" y="3354656"/>
        <a:ext cx="1264018" cy="10698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5143091" y="-2977398"/>
          <a:ext cx="794352" cy="69128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 Asse I – Occupazione del PO FSE Sicilia 2014-2020 </a:t>
          </a:r>
        </a:p>
      </dsp:txBody>
      <dsp:txXfrm rot="-5400000">
        <a:off x="2083840" y="120630"/>
        <a:ext cx="6874079" cy="716798"/>
      </dsp:txXfrm>
    </dsp:sp>
    <dsp:sp modelId="{98772EA3-BA5C-451F-918B-AA1AC69B52A6}">
      <dsp:nvSpPr>
        <dsp:cNvPr id="0" name=""/>
        <dsp:cNvSpPr/>
      </dsp:nvSpPr>
      <dsp:spPr>
        <a:xfrm>
          <a:off x="6" y="1624"/>
          <a:ext cx="2087670" cy="99294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Asse </a:t>
          </a:r>
        </a:p>
      </dsp:txBody>
      <dsp:txXfrm>
        <a:off x="48477" y="50095"/>
        <a:ext cx="1990728" cy="895998"/>
      </dsp:txXfrm>
    </dsp:sp>
    <dsp:sp modelId="{7F06DAAC-5AF8-499A-A1AA-770EFBCD99CD}">
      <dsp:nvSpPr>
        <dsp:cNvPr id="0" name=""/>
        <dsp:cNvSpPr/>
      </dsp:nvSpPr>
      <dsp:spPr>
        <a:xfrm rot="5400000">
          <a:off x="4884707" y="-1720751"/>
          <a:ext cx="1351233" cy="688115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8.vii La modernizzazione delle istituzioni del mercato del lavoro, come i servizi pubblici e privati di promozione dell'occupazione, migliorando il soddisfacimento delle esigenze del mercato del lavoro, anche attraverso azioni che migliorino la mobilità professionale transnazionale nonché attraverso programmi di mobilità e una migliore cooperazione tra le istituzioni e i soggetti interessati</a:t>
          </a:r>
          <a:endParaRPr lang="it-IT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2119744" y="1110174"/>
        <a:ext cx="6815197" cy="1219309"/>
      </dsp:txXfrm>
    </dsp:sp>
    <dsp:sp modelId="{2D985A49-4595-4C0F-A9F2-89A525002045}">
      <dsp:nvSpPr>
        <dsp:cNvPr id="0" name=""/>
        <dsp:cNvSpPr/>
      </dsp:nvSpPr>
      <dsp:spPr>
        <a:xfrm>
          <a:off x="6" y="1056876"/>
          <a:ext cx="2119438" cy="1325903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Priorità di investimento</a:t>
          </a:r>
        </a:p>
      </dsp:txBody>
      <dsp:txXfrm>
        <a:off x="64731" y="1121601"/>
        <a:ext cx="1989988" cy="1196453"/>
      </dsp:txXfrm>
    </dsp:sp>
    <dsp:sp modelId="{256FB4F0-D01F-4314-A905-B6872AC54E19}">
      <dsp:nvSpPr>
        <dsp:cNvPr id="0" name=""/>
        <dsp:cNvSpPr/>
      </dsp:nvSpPr>
      <dsp:spPr>
        <a:xfrm rot="5400000">
          <a:off x="5197329" y="-713521"/>
          <a:ext cx="603254" cy="700389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 8.7 Migliorare l'efficienza e la qualità dei servizi del lavoro e contrastare il lavoro sommerso</a:t>
          </a:r>
          <a:endParaRPr lang="it-IT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997009" y="2516247"/>
        <a:ext cx="6974446" cy="544358"/>
      </dsp:txXfrm>
    </dsp:sp>
    <dsp:sp modelId="{D7EB1B67-B2A7-4032-8134-D62ADF37C127}">
      <dsp:nvSpPr>
        <dsp:cNvPr id="0" name=""/>
        <dsp:cNvSpPr/>
      </dsp:nvSpPr>
      <dsp:spPr>
        <a:xfrm>
          <a:off x="20671" y="2443969"/>
          <a:ext cx="1996924" cy="71304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Obiettivo specifico</a:t>
          </a:r>
        </a:p>
      </dsp:txBody>
      <dsp:txXfrm>
        <a:off x="55479" y="2478777"/>
        <a:ext cx="1927308" cy="643424"/>
      </dsp:txXfrm>
    </dsp:sp>
    <dsp:sp modelId="{CF36AE07-5D31-44A1-AFBE-D99A1C7EF841}">
      <dsp:nvSpPr>
        <dsp:cNvPr id="0" name=""/>
        <dsp:cNvSpPr/>
      </dsp:nvSpPr>
      <dsp:spPr>
        <a:xfrm rot="5400000">
          <a:off x="4737868" y="559876"/>
          <a:ext cx="1615132" cy="691093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8.7.1 Azioni di consolidamento e applicazione dei LEP e degli standard minimi, anche attraverso la costituzione di specifiche task </a:t>
          </a:r>
          <a:r>
            <a:rPr lang="it-IT" sz="1400" b="1" kern="1200" dirty="0" err="1" smtClean="0">
              <a:latin typeface="Arial" pitchFamily="34" charset="0"/>
              <a:cs typeface="Arial" pitchFamily="34" charset="0"/>
            </a:rPr>
            <a:t>force</a:t>
          </a:r>
          <a:endParaRPr lang="it-IT" sz="1400" b="1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· 8.7.2 Integrazione e consolidamento della rete </a:t>
          </a:r>
          <a:r>
            <a:rPr lang="it-IT" sz="1400" b="1" kern="1200" dirty="0" err="1" smtClean="0">
              <a:latin typeface="Arial" pitchFamily="34" charset="0"/>
              <a:cs typeface="Arial" pitchFamily="34" charset="0"/>
            </a:rPr>
            <a:t>Eures</a:t>
          </a: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 all’interno dei servizi per il lavoro e azioni integrate per la mobilita transnazionale e nazionale</a:t>
          </a:r>
          <a:endParaRPr lang="it-IT" sz="1400" b="1" kern="120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· 8.7.4 Potenziamento del raccordo con gli altri operatori del mercato del lavoro con particolare riguardo a quelli di natura pubblica (scuole, università, camere di commercio, comuni)</a:t>
          </a:r>
          <a:endParaRPr lang="it-IT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2089965" y="3286623"/>
        <a:ext cx="6832094" cy="1457444"/>
      </dsp:txXfrm>
    </dsp:sp>
    <dsp:sp modelId="{A63ADCBC-C0A1-405A-B2E8-EADB78EF643B}">
      <dsp:nvSpPr>
        <dsp:cNvPr id="0" name=""/>
        <dsp:cNvSpPr/>
      </dsp:nvSpPr>
      <dsp:spPr>
        <a:xfrm>
          <a:off x="0" y="3356837"/>
          <a:ext cx="2089952" cy="1321603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Azioni</a:t>
          </a:r>
          <a:endParaRPr lang="it-IT" sz="1400" b="1" kern="1200" dirty="0">
            <a:latin typeface="Arial" pitchFamily="34" charset="0"/>
            <a:cs typeface="Arial" pitchFamily="34" charset="0"/>
          </a:endParaRPr>
        </a:p>
      </dsp:txBody>
      <dsp:txXfrm>
        <a:off x="64515" y="3421352"/>
        <a:ext cx="1960922" cy="11925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5015760" y="-3183248"/>
          <a:ext cx="708631" cy="725625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Asse I – Occupazione del PO FSE Sicilia 2014-2020 </a:t>
          </a:r>
        </a:p>
      </dsp:txBody>
      <dsp:txXfrm rot="-5400000">
        <a:off x="1741951" y="125154"/>
        <a:ext cx="7221657" cy="639445"/>
      </dsp:txXfrm>
    </dsp:sp>
    <dsp:sp modelId="{98772EA3-BA5C-451F-918B-AA1AC69B52A6}">
      <dsp:nvSpPr>
        <dsp:cNvPr id="0" name=""/>
        <dsp:cNvSpPr/>
      </dsp:nvSpPr>
      <dsp:spPr>
        <a:xfrm>
          <a:off x="0" y="27102"/>
          <a:ext cx="1740152" cy="885789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Asse </a:t>
          </a:r>
        </a:p>
      </dsp:txBody>
      <dsp:txXfrm>
        <a:off x="43241" y="70343"/>
        <a:ext cx="1653670" cy="799307"/>
      </dsp:txXfrm>
    </dsp:sp>
    <dsp:sp modelId="{7F06DAAC-5AF8-499A-A1AA-770EFBCD99CD}">
      <dsp:nvSpPr>
        <dsp:cNvPr id="0" name=""/>
        <dsp:cNvSpPr/>
      </dsp:nvSpPr>
      <dsp:spPr>
        <a:xfrm rot="5400000">
          <a:off x="4816918" y="-2093368"/>
          <a:ext cx="1106316" cy="725625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8.i L'accesso all'occupazione per le persone in cerca di lavoro e inattive, compresi i disoccupati di lunga durata e le persone che si trovano ai margini del mercato del lavoro, anche attraverso iniziative locali per l'occupazione e il sostegno alla mobilità 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741951" y="1035605"/>
        <a:ext cx="7202244" cy="998304"/>
      </dsp:txXfrm>
    </dsp:sp>
    <dsp:sp modelId="{2D985A49-4595-4C0F-A9F2-89A525002045}">
      <dsp:nvSpPr>
        <dsp:cNvPr id="0" name=""/>
        <dsp:cNvSpPr/>
      </dsp:nvSpPr>
      <dsp:spPr>
        <a:xfrm>
          <a:off x="0" y="957181"/>
          <a:ext cx="1740152" cy="1205391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Priorità di investimento</a:t>
          </a:r>
        </a:p>
      </dsp:txBody>
      <dsp:txXfrm>
        <a:off x="58842" y="1016023"/>
        <a:ext cx="1622468" cy="1087707"/>
      </dsp:txXfrm>
    </dsp:sp>
    <dsp:sp modelId="{256FB4F0-D01F-4314-A905-B6872AC54E19}">
      <dsp:nvSpPr>
        <dsp:cNvPr id="0" name=""/>
        <dsp:cNvSpPr/>
      </dsp:nvSpPr>
      <dsp:spPr>
        <a:xfrm rot="5400000">
          <a:off x="4855566" y="-862668"/>
          <a:ext cx="1029018" cy="725625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8.5 Favorire l’inserimento lavorativo e l’occupazione dei disoccupati di lunga durata e dei soggetti con maggiore difficoltà di inserimento lavorativo, nonché il sostegno delle persone a rischio di disoccupazione di lunga durata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741951" y="2301180"/>
        <a:ext cx="7206017" cy="928552"/>
      </dsp:txXfrm>
    </dsp:sp>
    <dsp:sp modelId="{D7EB1B67-B2A7-4032-8134-D62ADF37C127}">
      <dsp:nvSpPr>
        <dsp:cNvPr id="0" name=""/>
        <dsp:cNvSpPr/>
      </dsp:nvSpPr>
      <dsp:spPr>
        <a:xfrm>
          <a:off x="0" y="2232249"/>
          <a:ext cx="1740152" cy="1191396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Obiettivo specifico</a:t>
          </a:r>
        </a:p>
      </dsp:txBody>
      <dsp:txXfrm>
        <a:off x="58159" y="2290408"/>
        <a:ext cx="1623834" cy="1075078"/>
      </dsp:txXfrm>
    </dsp:sp>
    <dsp:sp modelId="{CF36AE07-5D31-44A1-AFBE-D99A1C7EF841}">
      <dsp:nvSpPr>
        <dsp:cNvPr id="0" name=""/>
        <dsp:cNvSpPr/>
      </dsp:nvSpPr>
      <dsp:spPr>
        <a:xfrm rot="5400000">
          <a:off x="4883530" y="275842"/>
          <a:ext cx="973079" cy="725625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8.5.1 Misure di politica attiva con particolare attenzione ai settori che offrono maggiori prospettive di crescita;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8.5.3 Percorsi di sostegno alla creazione d’impresa e al lavoro autonomo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741945" y="3464929"/>
        <a:ext cx="7208748" cy="878075"/>
      </dsp:txXfrm>
    </dsp:sp>
    <dsp:sp modelId="{A63ADCBC-C0A1-405A-B2E8-EADB78EF643B}">
      <dsp:nvSpPr>
        <dsp:cNvPr id="0" name=""/>
        <dsp:cNvSpPr/>
      </dsp:nvSpPr>
      <dsp:spPr>
        <a:xfrm>
          <a:off x="0" y="3472100"/>
          <a:ext cx="1740152" cy="885789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Azioni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>
        <a:off x="43241" y="3515341"/>
        <a:ext cx="1653670" cy="7993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4939729" y="-3355451"/>
          <a:ext cx="624655" cy="74953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Asse I – Occupazione del PO FSE Sicilia 2014-2020 </a:t>
          </a:r>
        </a:p>
      </dsp:txBody>
      <dsp:txXfrm rot="-5400000">
        <a:off x="1504401" y="110370"/>
        <a:ext cx="7464819" cy="563669"/>
      </dsp:txXfrm>
    </dsp:sp>
    <dsp:sp modelId="{98772EA3-BA5C-451F-918B-AA1AC69B52A6}">
      <dsp:nvSpPr>
        <dsp:cNvPr id="0" name=""/>
        <dsp:cNvSpPr/>
      </dsp:nvSpPr>
      <dsp:spPr>
        <a:xfrm>
          <a:off x="286" y="1795"/>
          <a:ext cx="1504115" cy="780819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Asse </a:t>
          </a:r>
        </a:p>
      </dsp:txBody>
      <dsp:txXfrm>
        <a:off x="38402" y="39911"/>
        <a:ext cx="1427883" cy="704587"/>
      </dsp:txXfrm>
    </dsp:sp>
    <dsp:sp modelId="{7F06DAAC-5AF8-499A-A1AA-770EFBCD99CD}">
      <dsp:nvSpPr>
        <dsp:cNvPr id="0" name=""/>
        <dsp:cNvSpPr/>
      </dsp:nvSpPr>
      <dsp:spPr>
        <a:xfrm rot="5400000">
          <a:off x="4669696" y="-2334108"/>
          <a:ext cx="1165294" cy="74953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8.ii  Integrazione sostenibile nel mercato del lavoro dei giovani, in particolare quelli che non svolgono attività lavorative, non seguono studi ne formazioni, inclusi i giovani a rischio di esclusione sociale e i giovani delle comunità emarginate, anche attraverso l'attuazione della Garanzia per i Giovani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504688" y="887785"/>
        <a:ext cx="7438427" cy="1051524"/>
      </dsp:txXfrm>
    </dsp:sp>
    <dsp:sp modelId="{2D985A49-4595-4C0F-A9F2-89A525002045}">
      <dsp:nvSpPr>
        <dsp:cNvPr id="0" name=""/>
        <dsp:cNvSpPr/>
      </dsp:nvSpPr>
      <dsp:spPr>
        <a:xfrm>
          <a:off x="286" y="821655"/>
          <a:ext cx="1504115" cy="1183784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Priorità di investimento</a:t>
          </a:r>
        </a:p>
      </dsp:txBody>
      <dsp:txXfrm>
        <a:off x="58074" y="879443"/>
        <a:ext cx="1388539" cy="1068208"/>
      </dsp:txXfrm>
    </dsp:sp>
    <dsp:sp modelId="{256FB4F0-D01F-4314-A905-B6872AC54E19}">
      <dsp:nvSpPr>
        <dsp:cNvPr id="0" name=""/>
        <dsp:cNvSpPr/>
      </dsp:nvSpPr>
      <dsp:spPr>
        <a:xfrm rot="5400000">
          <a:off x="4977692" y="-1250778"/>
          <a:ext cx="549303" cy="74953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8.1 Aumentare l'occupazione dei giovani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504688" y="2249041"/>
        <a:ext cx="7468497" cy="495673"/>
      </dsp:txXfrm>
    </dsp:sp>
    <dsp:sp modelId="{D7EB1B67-B2A7-4032-8134-D62ADF37C127}">
      <dsp:nvSpPr>
        <dsp:cNvPr id="0" name=""/>
        <dsp:cNvSpPr/>
      </dsp:nvSpPr>
      <dsp:spPr>
        <a:xfrm>
          <a:off x="1803" y="2043598"/>
          <a:ext cx="1504115" cy="877422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Obiettivo specifico</a:t>
          </a:r>
        </a:p>
      </dsp:txBody>
      <dsp:txXfrm>
        <a:off x="44635" y="2086430"/>
        <a:ext cx="1418451" cy="791758"/>
      </dsp:txXfrm>
    </dsp:sp>
    <dsp:sp modelId="{CF36AE07-5D31-44A1-AFBE-D99A1C7EF841}">
      <dsp:nvSpPr>
        <dsp:cNvPr id="0" name=""/>
        <dsp:cNvSpPr/>
      </dsp:nvSpPr>
      <dsp:spPr>
        <a:xfrm rot="5400000">
          <a:off x="4520734" y="169"/>
          <a:ext cx="1463217" cy="74953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8.1.1 Misure di politica attiva con particolare attenzione ai settori che offrono maggiori prospettive di crescita (ad esempio nell’ambito di: green economy, </a:t>
          </a:r>
          <a:r>
            <a:rPr lang="it-IT" sz="1600" b="1" kern="1200" dirty="0" err="1" smtClean="0">
              <a:latin typeface="Arial" pitchFamily="34" charset="0"/>
              <a:cs typeface="Arial" pitchFamily="34" charset="0"/>
            </a:rPr>
            <a:t>blue</a:t>
          </a: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economy, servizi alla persona, servizi socio-sanitari, valorizzazione del patrimonio culturale, ICT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8.1.7 Percorsi di sostegno (servizi di accompagnamento e/o incentivi) alla creazione d’impresa e al lavoro autonomo, ivi compreso il trasferimento generazionale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504687" y="3087644"/>
        <a:ext cx="7423884" cy="1320361"/>
      </dsp:txXfrm>
    </dsp:sp>
    <dsp:sp modelId="{A63ADCBC-C0A1-405A-B2E8-EADB78EF643B}">
      <dsp:nvSpPr>
        <dsp:cNvPr id="0" name=""/>
        <dsp:cNvSpPr/>
      </dsp:nvSpPr>
      <dsp:spPr>
        <a:xfrm>
          <a:off x="0" y="2962739"/>
          <a:ext cx="1504115" cy="1573764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Azioni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>
        <a:off x="73425" y="3036164"/>
        <a:ext cx="1357265" cy="14269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5007115" y="-2927018"/>
          <a:ext cx="673781" cy="670003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Asse I – Occupazione del PO FSE Sicilia 2014-2020 </a:t>
          </a:r>
        </a:p>
      </dsp:txBody>
      <dsp:txXfrm rot="-5400000">
        <a:off x="1993990" y="118998"/>
        <a:ext cx="6667141" cy="607999"/>
      </dsp:txXfrm>
    </dsp:sp>
    <dsp:sp modelId="{98772EA3-BA5C-451F-918B-AA1AC69B52A6}">
      <dsp:nvSpPr>
        <dsp:cNvPr id="0" name=""/>
        <dsp:cNvSpPr/>
      </dsp:nvSpPr>
      <dsp:spPr>
        <a:xfrm>
          <a:off x="288259" y="1883"/>
          <a:ext cx="1705730" cy="842226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Asse </a:t>
          </a:r>
        </a:p>
      </dsp:txBody>
      <dsp:txXfrm>
        <a:off x="329373" y="42997"/>
        <a:ext cx="1623502" cy="759998"/>
      </dsp:txXfrm>
    </dsp:sp>
    <dsp:sp modelId="{7F06DAAC-5AF8-499A-A1AA-770EFBCD99CD}">
      <dsp:nvSpPr>
        <dsp:cNvPr id="0" name=""/>
        <dsp:cNvSpPr/>
      </dsp:nvSpPr>
      <dsp:spPr>
        <a:xfrm rot="5400000">
          <a:off x="4803760" y="-1887467"/>
          <a:ext cx="1051907" cy="66934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8.i L'accesso all'occupazione per le persone in cerca di lavoro e inattive, compresi i disoccupati di lunga durata e le persone che si trovano ai margini del mercato del lavoro, anche attraverso iniziative locali per l'occupazione e il sostegno alla mobilità 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982970" y="984673"/>
        <a:ext cx="6642138" cy="949207"/>
      </dsp:txXfrm>
    </dsp:sp>
    <dsp:sp modelId="{2D985A49-4595-4C0F-A9F2-89A525002045}">
      <dsp:nvSpPr>
        <dsp:cNvPr id="0" name=""/>
        <dsp:cNvSpPr/>
      </dsp:nvSpPr>
      <dsp:spPr>
        <a:xfrm>
          <a:off x="288259" y="886221"/>
          <a:ext cx="1694710" cy="114611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Priorità di investimento</a:t>
          </a:r>
        </a:p>
      </dsp:txBody>
      <dsp:txXfrm>
        <a:off x="344207" y="942169"/>
        <a:ext cx="1582814" cy="1034214"/>
      </dsp:txXfrm>
    </dsp:sp>
    <dsp:sp modelId="{256FB4F0-D01F-4314-A905-B6872AC54E19}">
      <dsp:nvSpPr>
        <dsp:cNvPr id="0" name=""/>
        <dsp:cNvSpPr/>
      </dsp:nvSpPr>
      <dsp:spPr>
        <a:xfrm rot="5400000">
          <a:off x="4849863" y="-717293"/>
          <a:ext cx="978411" cy="66934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8.5 Favorire l’inserimento lavorativo e l’occupazione dei disoccupati di lunga durata e dei soggetti con maggiore difficoltà di inserimento lavorativo, nonché il sostegno delle persone a rischio di disoccupazione di lunga durata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992325" y="2188007"/>
        <a:ext cx="6645726" cy="882887"/>
      </dsp:txXfrm>
    </dsp:sp>
    <dsp:sp modelId="{D7EB1B67-B2A7-4032-8134-D62ADF37C127}">
      <dsp:nvSpPr>
        <dsp:cNvPr id="0" name=""/>
        <dsp:cNvSpPr/>
      </dsp:nvSpPr>
      <dsp:spPr>
        <a:xfrm>
          <a:off x="252985" y="2098581"/>
          <a:ext cx="1704064" cy="1132802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Obiettivo specifico</a:t>
          </a:r>
        </a:p>
      </dsp:txBody>
      <dsp:txXfrm>
        <a:off x="308284" y="2153880"/>
        <a:ext cx="1593466" cy="1022204"/>
      </dsp:txXfrm>
    </dsp:sp>
    <dsp:sp modelId="{CF36AE07-5D31-44A1-AFBE-D99A1C7EF841}">
      <dsp:nvSpPr>
        <dsp:cNvPr id="0" name=""/>
        <dsp:cNvSpPr/>
      </dsp:nvSpPr>
      <dsp:spPr>
        <a:xfrm rot="5400000">
          <a:off x="4902287" y="365224"/>
          <a:ext cx="925222" cy="66934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b="1" kern="1200" dirty="0" smtClean="0">
              <a:latin typeface="Arial" pitchFamily="34" charset="0"/>
              <a:cs typeface="Arial" pitchFamily="34" charset="0"/>
            </a:rPr>
            <a:t> 8.5.1 Misure di politica attiva con particolare attenzione ai settori che offrono maggiori prospettive di crescita;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2018154" y="3294523"/>
        <a:ext cx="6648322" cy="834890"/>
      </dsp:txXfrm>
    </dsp:sp>
    <dsp:sp modelId="{A63ADCBC-C0A1-405A-B2E8-EADB78EF643B}">
      <dsp:nvSpPr>
        <dsp:cNvPr id="0" name=""/>
        <dsp:cNvSpPr/>
      </dsp:nvSpPr>
      <dsp:spPr>
        <a:xfrm>
          <a:off x="250050" y="3277455"/>
          <a:ext cx="1729991" cy="842226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smtClean="0">
              <a:latin typeface="Arial" pitchFamily="34" charset="0"/>
              <a:cs typeface="Arial" pitchFamily="34" charset="0"/>
            </a:rPr>
            <a:t>Azione</a:t>
          </a:r>
          <a:endParaRPr lang="it-IT" sz="1600" b="1" kern="1200" dirty="0">
            <a:latin typeface="Arial" pitchFamily="34" charset="0"/>
            <a:cs typeface="Arial" pitchFamily="34" charset="0"/>
          </a:endParaRPr>
        </a:p>
      </dsp:txBody>
      <dsp:txXfrm>
        <a:off x="291164" y="3318569"/>
        <a:ext cx="1647763" cy="7599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4822214" y="-3482096"/>
          <a:ext cx="404604" cy="741968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 Asse 1 – Occupazione del PO FSE Sicilia 2014-2020 </a:t>
          </a:r>
        </a:p>
      </dsp:txBody>
      <dsp:txXfrm rot="-5400000">
        <a:off x="1314674" y="45195"/>
        <a:ext cx="7399935" cy="365102"/>
      </dsp:txXfrm>
    </dsp:sp>
    <dsp:sp modelId="{98772EA3-BA5C-451F-918B-AA1AC69B52A6}">
      <dsp:nvSpPr>
        <dsp:cNvPr id="0" name=""/>
        <dsp:cNvSpPr/>
      </dsp:nvSpPr>
      <dsp:spPr>
        <a:xfrm>
          <a:off x="41206" y="0"/>
          <a:ext cx="1346932" cy="482068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Asse </a:t>
          </a:r>
        </a:p>
      </dsp:txBody>
      <dsp:txXfrm>
        <a:off x="64739" y="23533"/>
        <a:ext cx="1299866" cy="435002"/>
      </dsp:txXfrm>
    </dsp:sp>
    <dsp:sp modelId="{7F06DAAC-5AF8-499A-A1AA-770EFBCD99CD}">
      <dsp:nvSpPr>
        <dsp:cNvPr id="0" name=""/>
        <dsp:cNvSpPr/>
      </dsp:nvSpPr>
      <dsp:spPr>
        <a:xfrm rot="5400000">
          <a:off x="4233061" y="-2292931"/>
          <a:ext cx="1810114" cy="741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8.i) Accesso all'occupazione per le persone alla ricerca di lavoro e inattive, compresi i disoccupati di lunga durata e le persone che si trovano ai margini del mercato del lavoro, anche attraverso iniziative locali per l’occupazione e il sostegno alla mobilità professionale.</a:t>
          </a:r>
          <a:endParaRPr lang="it-IT" sz="14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8.ii) Integrazione sostenibile nel mercato del lavoro dei giovani, in particolare quelli che non svolgono attività lavorative, non seguono studi né formazioni, inclusi i giovani a rischio di esclusione sociale e i giovani delle comunità emarginate, anche attraverso l'attuazione della garanzia per i giovani</a:t>
          </a:r>
        </a:p>
      </dsp:txBody>
      <dsp:txXfrm rot="-5400000">
        <a:off x="1431898" y="596594"/>
        <a:ext cx="7324078" cy="1633390"/>
      </dsp:txXfrm>
    </dsp:sp>
    <dsp:sp modelId="{2D985A49-4595-4C0F-A9F2-89A525002045}">
      <dsp:nvSpPr>
        <dsp:cNvPr id="0" name=""/>
        <dsp:cNvSpPr/>
      </dsp:nvSpPr>
      <dsp:spPr>
        <a:xfrm>
          <a:off x="41206" y="516143"/>
          <a:ext cx="1389897" cy="1732014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Priorità di investimento</a:t>
          </a:r>
        </a:p>
      </dsp:txBody>
      <dsp:txXfrm>
        <a:off x="109055" y="583992"/>
        <a:ext cx="1254199" cy="1596316"/>
      </dsp:txXfrm>
    </dsp:sp>
    <dsp:sp modelId="{256FB4F0-D01F-4314-A905-B6872AC54E19}">
      <dsp:nvSpPr>
        <dsp:cNvPr id="0" name=""/>
        <dsp:cNvSpPr/>
      </dsp:nvSpPr>
      <dsp:spPr>
        <a:xfrm rot="5400000">
          <a:off x="4880243" y="-983001"/>
          <a:ext cx="538926" cy="7412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8.1 Aumentare l’occupazione dei giovani</a:t>
          </a:r>
          <a:endParaRPr lang="it-IT" sz="1400" b="1" kern="1200" dirty="0">
            <a:latin typeface="Arial" pitchFamily="34" charset="0"/>
            <a:cs typeface="Arial" pitchFamily="34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8.5 Ridurre il numero dei disoccupati di lunga durata e sostenere adeguatamente le persone a rischio di disoccupazione di lunga durata.</a:t>
          </a:r>
          <a:endParaRPr lang="it-IT" sz="1400" b="1" kern="1200" dirty="0">
            <a:latin typeface="Arial" pitchFamily="34" charset="0"/>
            <a:cs typeface="Arial" pitchFamily="34" charset="0"/>
          </a:endParaRPr>
        </a:p>
      </dsp:txBody>
      <dsp:txXfrm rot="-5400000">
        <a:off x="1443486" y="2480064"/>
        <a:ext cx="7386132" cy="486310"/>
      </dsp:txXfrm>
    </dsp:sp>
    <dsp:sp modelId="{D7EB1B67-B2A7-4032-8134-D62ADF37C127}">
      <dsp:nvSpPr>
        <dsp:cNvPr id="0" name=""/>
        <dsp:cNvSpPr/>
      </dsp:nvSpPr>
      <dsp:spPr>
        <a:xfrm>
          <a:off x="31366" y="2359977"/>
          <a:ext cx="1384265" cy="742292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Obiettivi specifici</a:t>
          </a:r>
        </a:p>
      </dsp:txBody>
      <dsp:txXfrm>
        <a:off x="67602" y="2396213"/>
        <a:ext cx="1311793" cy="669820"/>
      </dsp:txXfrm>
    </dsp:sp>
    <dsp:sp modelId="{CF36AE07-5D31-44A1-AFBE-D99A1C7EF841}">
      <dsp:nvSpPr>
        <dsp:cNvPr id="0" name=""/>
        <dsp:cNvSpPr/>
      </dsp:nvSpPr>
      <dsp:spPr>
        <a:xfrm rot="5400000">
          <a:off x="4297009" y="206242"/>
          <a:ext cx="1678737" cy="755112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 8.1.1 Misure di politica attiva con particolare attenzione ai settori che offrono maggiori prospettive di crescita (ad esempio nell’ambito di: green economy, blue economy, servizi alla persona, servizi socio-sanitari, valorizzazione del patrimonio culturale, ICT)</a:t>
          </a:r>
          <a:endParaRPr lang="it-IT" sz="1400" b="1" kern="1200" dirty="0">
            <a:latin typeface="Arial" pitchFamily="34" charset="0"/>
            <a:cs typeface="Arial" pitchFamily="34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8.1.7 Percorsi di sostegno (servizi di accompagnamento e/o incentivi) alla creazione d’impresa e al lavoro autonomo, ivi compreso il trasferimento generazionale</a:t>
          </a: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8.5.1 Misure di politica attiva con particolare attenzione ai settori che offrono maggiori prospettive di crescita</a:t>
          </a:r>
        </a:p>
      </dsp:txBody>
      <dsp:txXfrm rot="-5400000">
        <a:off x="1360818" y="3224383"/>
        <a:ext cx="7469172" cy="1514839"/>
      </dsp:txXfrm>
    </dsp:sp>
    <dsp:sp modelId="{A63ADCBC-C0A1-405A-B2E8-EADB78EF643B}">
      <dsp:nvSpPr>
        <dsp:cNvPr id="0" name=""/>
        <dsp:cNvSpPr/>
      </dsp:nvSpPr>
      <dsp:spPr>
        <a:xfrm>
          <a:off x="41321" y="3168351"/>
          <a:ext cx="1366236" cy="1626903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kern="1200" dirty="0" smtClean="0">
              <a:latin typeface="Arial" pitchFamily="34" charset="0"/>
              <a:cs typeface="Arial" pitchFamily="34" charset="0"/>
            </a:rPr>
            <a:t>Azioni</a:t>
          </a:r>
          <a:endParaRPr lang="it-IT" sz="1400" b="1" kern="1200" dirty="0">
            <a:latin typeface="Arial" pitchFamily="34" charset="0"/>
            <a:cs typeface="Arial" pitchFamily="34" charset="0"/>
          </a:endParaRPr>
        </a:p>
      </dsp:txBody>
      <dsp:txXfrm>
        <a:off x="108015" y="3235045"/>
        <a:ext cx="1232848" cy="1493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22/05/2018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22/05/2018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742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0362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image" Target="../media/image5.png"/><Relationship Id="rId10" Type="http://schemas.microsoft.com/office/2007/relationships/diagramDrawing" Target="../diagrams/drawing4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image" Target="../media/image5.png"/><Relationship Id="rId10" Type="http://schemas.microsoft.com/office/2007/relationships/diagramDrawing" Target="../diagrams/drawing5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image" Target="../media/image5.png"/><Relationship Id="rId10" Type="http://schemas.microsoft.com/office/2007/relationships/diagramDrawing" Target="../diagrams/drawing6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5.png"/><Relationship Id="rId10" Type="http://schemas.microsoft.com/office/2007/relationships/diagramDrawing" Target="../diagrams/drawing2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image" Target="../media/image5.png"/><Relationship Id="rId10" Type="http://schemas.microsoft.com/office/2007/relationships/diagramDrawing" Target="../diagrams/drawing3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0" y="978605"/>
            <a:ext cx="9144000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Comitato di Sorveglianza del Programma </a:t>
            </a:r>
            <a:r>
              <a:rPr lang="it-IT" dirty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Operativo </a:t>
            </a:r>
            <a:endParaRPr lang="it-IT" dirty="0" smtClean="0">
              <a:solidFill>
                <a:srgbClr val="0070C0"/>
              </a:solidFill>
              <a:latin typeface="+mj-lt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FSE Sicilia 2014 – 2020</a:t>
            </a:r>
            <a:endParaRPr lang="it-IT" sz="2800" dirty="0">
              <a:latin typeface="+mj-lt"/>
              <a:ea typeface="ＭＳ Ｐゴシック" panose="020B0600070205080204" pitchFamily="34" charset="-128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832648" y="6351711"/>
            <a:ext cx="3275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200" dirty="0" smtClean="0">
                <a:solidFill>
                  <a:srgbClr val="0070C0"/>
                </a:solidFill>
              </a:rPr>
              <a:t>Palermo 24 maggio 2018</a:t>
            </a:r>
          </a:p>
          <a:p>
            <a:pPr algn="r"/>
            <a:r>
              <a:rPr lang="it-IT" sz="1200" dirty="0" smtClean="0">
                <a:solidFill>
                  <a:srgbClr val="0070C0"/>
                </a:solidFill>
              </a:rPr>
              <a:t>I.P.S.S.A.R. “ Francesco Paolo Cascino”</a:t>
            </a:r>
            <a:endParaRPr lang="it-IT" sz="12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0" y="270892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</a:p>
          <a:p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0" y="4077072"/>
            <a:ext cx="9144000" cy="1754327"/>
          </a:xfrm>
          <a:prstGeom prst="rect">
            <a:avLst/>
          </a:prstGeom>
          <a:noFill/>
        </p:spPr>
        <p:txBody>
          <a:bodyPr wrap="square" lIns="180000" rIns="180000" rtlCol="0">
            <a:spAutoFit/>
          </a:bodyPr>
          <a:lstStyle/>
          <a:p>
            <a:pPr algn="ctr"/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Dott.ssa Francesca </a:t>
            </a:r>
            <a:r>
              <a:rPr lang="it-IT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Garoffolo</a:t>
            </a:r>
            <a:endParaRPr lang="it-IT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Dirigente Generale</a:t>
            </a:r>
          </a:p>
          <a:p>
            <a:pPr algn="ctr"/>
            <a:endParaRPr lang="it-IT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Assessorato Regionale della Famiglia, delle Politiche Sociali e del Lavoro</a:t>
            </a:r>
            <a:endParaRPr lang="it-IT" sz="1800" dirty="0" smtClean="0"/>
          </a:p>
          <a:p>
            <a:pPr algn="ctr"/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 Lavoro, dell’Impiego, dell’Orientamento,</a:t>
            </a:r>
          </a:p>
          <a:p>
            <a:pPr algn="ctr"/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dei Servizi e delle Attività Formative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849161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Punto</a:t>
            </a:r>
            <a:r>
              <a:rPr kumimoji="0" lang="it-IT" sz="2000" b="1" i="0" u="none" strike="noStrike" cap="none" normalizeH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 6 </a:t>
            </a: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dell’</a:t>
            </a:r>
            <a:r>
              <a:rPr kumimoji="0" lang="it-IT" sz="20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OdG</a:t>
            </a:r>
            <a:endParaRPr lang="it-IT" sz="800" dirty="0" smtClean="0"/>
          </a:p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Informativa sullo stato di avanzamento del</a:t>
            </a:r>
          </a:p>
          <a:p>
            <a:pPr algn="ctr"/>
            <a:r>
              <a:rPr lang="it-IT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Rounded MT Bold" pitchFamily="34" charset="0"/>
                <a:ea typeface="SimSun" pitchFamily="2" charset="-122"/>
                <a:cs typeface="Times New Roman" pitchFamily="18" charset="0"/>
              </a:rPr>
              <a:t>PO FSE Sicilia 2014 - 2020</a:t>
            </a: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03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260648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delle professioni </a:t>
            </a:r>
            <a:r>
              <a:rPr lang="it-IT" sz="2800" dirty="0" err="1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ordinistiche</a:t>
            </a:r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20/2018 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9" name="Diagramma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2632574"/>
              </p:ext>
            </p:extLst>
          </p:nvPr>
        </p:nvGraphicFramePr>
        <p:xfrm>
          <a:off x="0" y="1700808"/>
          <a:ext cx="90000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4627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62068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0" name="Rettangolo 9"/>
          <p:cNvSpPr/>
          <p:nvPr/>
        </p:nvSpPr>
        <p:spPr>
          <a:xfrm>
            <a:off x="2627785" y="1340768"/>
            <a:ext cx="6336000" cy="1656184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just"/>
            <a:r>
              <a:rPr lang="it-IT" sz="1400" b="0" dirty="0" smtClean="0">
                <a:cs typeface="Arial" pitchFamily="34" charset="0"/>
              </a:rPr>
              <a:t>L’Avviso </a:t>
            </a:r>
            <a:r>
              <a:rPr lang="it-IT" sz="1400" b="0" dirty="0">
                <a:cs typeface="Arial" pitchFamily="34" charset="0"/>
              </a:rPr>
              <a:t>prevede l’attivazione, in via sperimentale, di </a:t>
            </a:r>
            <a:r>
              <a:rPr lang="it-IT" sz="1400" b="0" dirty="0" smtClean="0">
                <a:cs typeface="Arial" pitchFamily="34" charset="0"/>
              </a:rPr>
              <a:t>un’azione </a:t>
            </a:r>
            <a:r>
              <a:rPr lang="it-IT" sz="1400" b="0" dirty="0">
                <a:cs typeface="Arial" pitchFamily="34" charset="0"/>
              </a:rPr>
              <a:t>di sostegno alla formazione professionale e all’inserimento nel mondo del lavoro dei giovani </a:t>
            </a:r>
            <a:r>
              <a:rPr lang="it-IT" sz="1400" b="0" dirty="0" smtClean="0">
                <a:cs typeface="Arial" pitchFamily="34" charset="0"/>
              </a:rPr>
              <a:t>che intendono accedere alle professioni </a:t>
            </a:r>
            <a:r>
              <a:rPr lang="it-IT" sz="1400" b="0" dirty="0" err="1" smtClean="0">
                <a:cs typeface="Arial" pitchFamily="34" charset="0"/>
              </a:rPr>
              <a:t>ordinistiche</a:t>
            </a:r>
            <a:r>
              <a:rPr lang="it-IT" sz="1400" b="0" dirty="0" smtClean="0">
                <a:cs typeface="Arial" pitchFamily="34" charset="0"/>
              </a:rPr>
              <a:t> operanti </a:t>
            </a:r>
            <a:r>
              <a:rPr lang="it-IT" sz="1400" b="0" dirty="0">
                <a:cs typeface="Arial" pitchFamily="34" charset="0"/>
              </a:rPr>
              <a:t>nel territorio della Regione Siciliana, attraverso la concessione di indennità di partecipazione per lo svolgimento di tirocini obbligatori e non obbligatori nell’ambito delle professioni </a:t>
            </a:r>
            <a:r>
              <a:rPr lang="it-IT" sz="1400" b="0" dirty="0" err="1">
                <a:cs typeface="Arial" pitchFamily="34" charset="0"/>
              </a:rPr>
              <a:t>ordinistiche</a:t>
            </a:r>
            <a:r>
              <a:rPr lang="it-IT" sz="1400" b="0" dirty="0">
                <a:cs typeface="Arial" pitchFamily="34" charset="0"/>
              </a:rPr>
              <a:t>. </a:t>
            </a:r>
            <a:r>
              <a:rPr lang="it-IT" sz="1400" b="0" dirty="0" smtClean="0">
                <a:cs typeface="Arial" pitchFamily="34" charset="0"/>
              </a:rPr>
              <a:t>L’indennità </a:t>
            </a:r>
            <a:r>
              <a:rPr lang="it-IT" sz="1400" b="0" dirty="0">
                <a:cs typeface="Arial" pitchFamily="34" charset="0"/>
              </a:rPr>
              <a:t>ai tirocinanti è concessa per tirocini avviati dal 07/05/2017 al 15/02/2019 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2627784" y="3212976"/>
            <a:ext cx="6336000" cy="371117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Dotazione: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</a:t>
            </a: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15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.000.000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0" y="0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delle professioni </a:t>
            </a:r>
            <a:r>
              <a:rPr lang="it-IT" sz="2800" dirty="0" err="1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ordinistiche</a:t>
            </a:r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20/2018 </a:t>
            </a:r>
          </a:p>
        </p:txBody>
      </p:sp>
      <p:sp>
        <p:nvSpPr>
          <p:cNvPr id="24" name="Rettangolo 23"/>
          <p:cNvSpPr/>
          <p:nvPr/>
        </p:nvSpPr>
        <p:spPr>
          <a:xfrm>
            <a:off x="2627784" y="3780656"/>
            <a:ext cx="6336000" cy="800472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 algn="just">
              <a:defRPr/>
            </a:pPr>
            <a:r>
              <a:rPr lang="it-IT" sz="1400" b="0" dirty="0" smtClean="0">
                <a:cs typeface="Arial" pitchFamily="34" charset="0"/>
              </a:rPr>
              <a:t>Professionisti, studi professionali singoli </a:t>
            </a:r>
            <a:r>
              <a:rPr lang="it-IT" sz="1400" b="0" dirty="0">
                <a:cs typeface="Arial" pitchFamily="34" charset="0"/>
              </a:rPr>
              <a:t>o in forma associata o di rete, impresa o altro soggetto privato o ente pubblico presso cui viene svolto il </a:t>
            </a:r>
            <a:r>
              <a:rPr lang="it-IT" sz="1400" b="0" dirty="0" smtClean="0">
                <a:cs typeface="Arial" pitchFamily="34" charset="0"/>
              </a:rPr>
              <a:t>tirocinio.</a:t>
            </a:r>
            <a:endParaRPr lang="it-IT" sz="1400" b="0" dirty="0">
              <a:cs typeface="Arial" pitchFamily="34" charset="0"/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2627783" y="4644753"/>
            <a:ext cx="6336000" cy="17365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defRPr/>
            </a:pPr>
            <a:r>
              <a:rPr lang="it-IT" sz="1400" b="0" dirty="0" smtClean="0">
                <a:cs typeface="Arial" pitchFamily="34" charset="0"/>
              </a:rPr>
              <a:t>Tirocini obbligatori:</a:t>
            </a:r>
          </a:p>
          <a:p>
            <a:pPr marL="0" lvl="2" algn="just">
              <a:defRPr/>
            </a:pPr>
            <a:r>
              <a:rPr lang="it-IT" sz="1400" b="0" dirty="0">
                <a:cs typeface="Arial" pitchFamily="34" charset="0"/>
              </a:rPr>
              <a:t>Soggetti </a:t>
            </a:r>
            <a:r>
              <a:rPr lang="it-IT" sz="1400" b="0" dirty="0" smtClean="0">
                <a:cs typeface="Arial" pitchFamily="34" charset="0"/>
              </a:rPr>
              <a:t>di età compresa 18 e 35 anni, regolarmente iscritti al registro dei praticanti presso un Ordine o Collegio professionale.</a:t>
            </a:r>
          </a:p>
          <a:p>
            <a:pPr marL="0" lvl="2" algn="just">
              <a:defRPr/>
            </a:pPr>
            <a:endParaRPr lang="it-IT" sz="1400" b="0" dirty="0" smtClean="0">
              <a:cs typeface="Arial" pitchFamily="34" charset="0"/>
            </a:endParaRPr>
          </a:p>
          <a:p>
            <a:pPr marL="0" lvl="2" algn="just">
              <a:defRPr/>
            </a:pPr>
            <a:r>
              <a:rPr lang="it-IT" sz="1400" b="0" dirty="0" smtClean="0">
                <a:cs typeface="Arial" pitchFamily="34" charset="0"/>
              </a:rPr>
              <a:t>Tirocini non obbligatori:</a:t>
            </a:r>
          </a:p>
          <a:p>
            <a:pPr marL="0" lvl="2" algn="just">
              <a:defRPr/>
            </a:pPr>
            <a:r>
              <a:rPr lang="it-IT" sz="1400" b="0" dirty="0" smtClean="0">
                <a:cs typeface="Arial" pitchFamily="34" charset="0"/>
              </a:rPr>
              <a:t>Soggetti </a:t>
            </a:r>
            <a:r>
              <a:rPr lang="it-IT" sz="1400" b="0" dirty="0">
                <a:cs typeface="Arial" pitchFamily="34" charset="0"/>
              </a:rPr>
              <a:t>non iscritti all’ordine/collegio/albo al quale il tirocinio si riferisce che non </a:t>
            </a:r>
            <a:r>
              <a:rPr lang="it-IT" sz="1400" b="0" dirty="0" smtClean="0">
                <a:cs typeface="Arial" pitchFamily="34" charset="0"/>
              </a:rPr>
              <a:t>hanno superato </a:t>
            </a:r>
            <a:r>
              <a:rPr lang="it-IT" sz="1400" b="0" dirty="0">
                <a:cs typeface="Arial" pitchFamily="34" charset="0"/>
              </a:rPr>
              <a:t>l’esame di stato per l’iscrizione allo stesso </a:t>
            </a:r>
          </a:p>
        </p:txBody>
      </p:sp>
      <p:sp>
        <p:nvSpPr>
          <p:cNvPr id="33" name="Rettangolo arrotondato 32"/>
          <p:cNvSpPr/>
          <p:nvPr/>
        </p:nvSpPr>
        <p:spPr>
          <a:xfrm>
            <a:off x="338002" y="1988840"/>
            <a:ext cx="1687908" cy="43335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34" name="Freccia a destra 10"/>
          <p:cNvSpPr/>
          <p:nvPr/>
        </p:nvSpPr>
        <p:spPr>
          <a:xfrm>
            <a:off x="2199668" y="2030239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5" name="Rettangolo arrotondato 34"/>
          <p:cNvSpPr/>
          <p:nvPr/>
        </p:nvSpPr>
        <p:spPr>
          <a:xfrm>
            <a:off x="334265" y="3162312"/>
            <a:ext cx="1687907" cy="4319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Freccia a destra 19"/>
          <p:cNvSpPr/>
          <p:nvPr/>
        </p:nvSpPr>
        <p:spPr>
          <a:xfrm>
            <a:off x="2199668" y="3189682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7" name="Rettangolo arrotondato 36"/>
          <p:cNvSpPr/>
          <p:nvPr/>
        </p:nvSpPr>
        <p:spPr>
          <a:xfrm>
            <a:off x="346358" y="3984272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Freccia a destra 23"/>
          <p:cNvSpPr/>
          <p:nvPr/>
        </p:nvSpPr>
        <p:spPr>
          <a:xfrm>
            <a:off x="2196662" y="4015587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9" name="Rettangolo arrotondato 38"/>
          <p:cNvSpPr/>
          <p:nvPr/>
        </p:nvSpPr>
        <p:spPr>
          <a:xfrm>
            <a:off x="337176" y="5251039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Freccia a destra 23"/>
          <p:cNvSpPr/>
          <p:nvPr/>
        </p:nvSpPr>
        <p:spPr>
          <a:xfrm>
            <a:off x="2196662" y="5251038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0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548016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51520" y="116632"/>
            <a:ext cx="860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3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Contributi all’occupazione </a:t>
            </a:r>
          </a:p>
          <a:p>
            <a:pPr algn="ctr"/>
            <a:r>
              <a:rPr lang="it-IT" sz="23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per i disoccupati di lunga durata</a:t>
            </a:r>
          </a:p>
          <a:p>
            <a:pPr algn="ctr"/>
            <a:r>
              <a:rPr lang="it-IT" sz="23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(Bonus occupazionale)</a:t>
            </a:r>
          </a:p>
          <a:p>
            <a:pPr algn="ctr"/>
            <a:endParaRPr lang="it-IT" sz="23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sz="23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21/2018 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12</a:t>
            </a:fld>
            <a:endParaRPr lang="en-GB"/>
          </a:p>
        </p:txBody>
      </p:sp>
      <p:graphicFrame>
        <p:nvGraphicFramePr>
          <p:cNvPr id="9" name="Diagramma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893568"/>
              </p:ext>
            </p:extLst>
          </p:nvPr>
        </p:nvGraphicFramePr>
        <p:xfrm>
          <a:off x="0" y="2132856"/>
          <a:ext cx="900000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4627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90872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0" name="Rettangolo 9"/>
          <p:cNvSpPr/>
          <p:nvPr/>
        </p:nvSpPr>
        <p:spPr>
          <a:xfrm>
            <a:off x="2627785" y="1946201"/>
            <a:ext cx="6336703" cy="15121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just"/>
            <a:r>
              <a:rPr lang="it-IT" sz="1400" b="0" dirty="0" smtClean="0">
                <a:cs typeface="Arial" pitchFamily="34" charset="0"/>
              </a:rPr>
              <a:t>Contributo alle imprese (bonus assunzione) per l’inserimento/reinserimento occupazionale con contratti stabili a tempo indeterminato di lavoratori che versano in una condizione di maggiore rischio di fuoriuscita dal mercato del lavoro, con particolare riferimento ai disoccupati di lunga durata e ai disabili ai sensi di quanto definito dalla Legge 68/99.</a:t>
            </a:r>
          </a:p>
          <a:p>
            <a:pPr lvl="0" algn="just"/>
            <a:r>
              <a:rPr lang="it-IT" sz="1400" b="0" dirty="0" smtClean="0">
                <a:cs typeface="Arial" pitchFamily="34" charset="0"/>
              </a:rPr>
              <a:t>Il bonus è riconosciuto per le assunzioni dei destinatari che sono realizzate nel periodo compreso tra il 01/06/2017 e il 30/06/2019.</a:t>
            </a:r>
            <a:endParaRPr lang="it-IT" sz="1400" b="0" dirty="0">
              <a:cs typeface="Arial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2627785" y="3530377"/>
            <a:ext cx="6336703" cy="371117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Dotazione: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</a:t>
            </a: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15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.000.000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2627784" y="4005064"/>
            <a:ext cx="6336704" cy="576064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defRPr/>
            </a:pPr>
            <a:r>
              <a:rPr lang="it-IT" sz="1400" b="0" dirty="0" smtClean="0">
                <a:cs typeface="Arial" pitchFamily="34" charset="0"/>
              </a:rPr>
              <a:t>Imprese </a:t>
            </a:r>
          </a:p>
          <a:p>
            <a:pPr marL="0" lvl="2">
              <a:buFont typeface="Arial" pitchFamily="34" charset="0"/>
              <a:buChar char="•"/>
              <a:defRPr/>
            </a:pPr>
            <a:endParaRPr lang="it-IT" sz="1400" b="0" dirty="0" smtClean="0">
              <a:cs typeface="Arial" pitchFamily="34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0" y="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Contributi all’occupazione 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per i disoccupati di lunga durata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(Bonus occupazionale)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21/2018 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2627784" y="4653136"/>
            <a:ext cx="6336704" cy="122413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lnSpc>
                <a:spcPct val="150000"/>
              </a:lnSpc>
              <a:defRPr/>
            </a:pPr>
            <a:r>
              <a:rPr lang="it-IT" sz="1400" b="0" dirty="0" smtClean="0">
                <a:cs typeface="Arial" pitchFamily="34" charset="0"/>
              </a:rPr>
              <a:t>Soggetti con un’età compresa tra i 18 e i 65 anni:</a:t>
            </a:r>
          </a:p>
          <a:p>
            <a:pPr marL="0" lvl="2">
              <a:lnSpc>
                <a:spcPct val="150000"/>
              </a:lnSpc>
              <a:buFontTx/>
              <a:buChar char="-"/>
              <a:defRPr/>
            </a:pPr>
            <a:r>
              <a:rPr lang="it-IT" sz="1400" b="0" dirty="0" smtClean="0">
                <a:cs typeface="Arial" pitchFamily="34" charset="0"/>
              </a:rPr>
              <a:t>in cerca di lavoro da più di 12 mesi;</a:t>
            </a:r>
          </a:p>
          <a:p>
            <a:pPr marL="0" lvl="2">
              <a:lnSpc>
                <a:spcPct val="150000"/>
              </a:lnSpc>
              <a:defRPr/>
            </a:pPr>
            <a:r>
              <a:rPr lang="it-IT" sz="1400" b="0" dirty="0" smtClean="0">
                <a:cs typeface="Arial" pitchFamily="34" charset="0"/>
              </a:rPr>
              <a:t>-in cerca di lavoro da più 6 mesi se giovani da 18 a 24 anni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338002" y="2450257"/>
            <a:ext cx="1687908" cy="43335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24" name="Freccia a destra 10"/>
          <p:cNvSpPr/>
          <p:nvPr/>
        </p:nvSpPr>
        <p:spPr>
          <a:xfrm>
            <a:off x="2199668" y="2491656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334265" y="3501057"/>
            <a:ext cx="1687907" cy="4319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Freccia a destra 19"/>
          <p:cNvSpPr/>
          <p:nvPr/>
        </p:nvSpPr>
        <p:spPr>
          <a:xfrm>
            <a:off x="2199668" y="3528427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8" name="Rettangolo arrotondato 27"/>
          <p:cNvSpPr/>
          <p:nvPr/>
        </p:nvSpPr>
        <p:spPr>
          <a:xfrm>
            <a:off x="346358" y="4077072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Freccia a destra 23"/>
          <p:cNvSpPr/>
          <p:nvPr/>
        </p:nvSpPr>
        <p:spPr>
          <a:xfrm>
            <a:off x="2196662" y="4108387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0" name="Rettangolo arrotondato 29"/>
          <p:cNvSpPr/>
          <p:nvPr/>
        </p:nvSpPr>
        <p:spPr>
          <a:xfrm>
            <a:off x="337176" y="5179030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Freccia a destra 23"/>
          <p:cNvSpPr/>
          <p:nvPr/>
        </p:nvSpPr>
        <p:spPr>
          <a:xfrm>
            <a:off x="2196662" y="5179029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0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62068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0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extracurriculari</a:t>
            </a: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22/2018 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9" name="Diagramma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493546"/>
              </p:ext>
            </p:extLst>
          </p:nvPr>
        </p:nvGraphicFramePr>
        <p:xfrm>
          <a:off x="144000" y="1484784"/>
          <a:ext cx="90000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23937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0" name="Rettangolo 9"/>
          <p:cNvSpPr/>
          <p:nvPr/>
        </p:nvSpPr>
        <p:spPr>
          <a:xfrm>
            <a:off x="2339753" y="980728"/>
            <a:ext cx="6624735" cy="1368152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08000" tIns="72000" rIns="108000" bIns="72000" spcCol="1270" rtlCol="0" anchor="ctr"/>
          <a:lstStyle/>
          <a:p>
            <a:pPr lvl="0" algn="just"/>
            <a:r>
              <a:rPr lang="it-IT" sz="1400" b="0" dirty="0">
                <a:cs typeface="Arial" pitchFamily="34" charset="0"/>
              </a:rPr>
              <a:t>L’avviso prevede il finanziamento di tirocini extracurriculari finalizzati a sostenere esperienze formative e professionali in grado di rafforzare i livelli di </a:t>
            </a:r>
            <a:r>
              <a:rPr lang="it-IT" sz="1400" b="0" dirty="0" err="1" smtClean="0">
                <a:cs typeface="Arial" pitchFamily="34" charset="0"/>
              </a:rPr>
              <a:t>occupabilità</a:t>
            </a:r>
            <a:r>
              <a:rPr lang="it-IT" sz="1400" b="0" dirty="0" smtClean="0">
                <a:cs typeface="Arial" pitchFamily="34" charset="0"/>
              </a:rPr>
              <a:t> </a:t>
            </a:r>
            <a:r>
              <a:rPr lang="it-IT" sz="1400" b="0" dirty="0">
                <a:cs typeface="Arial" pitchFamily="34" charset="0"/>
              </a:rPr>
              <a:t>di giovani ed adulti disoccupati e di ampliare le loro opportunità d’inserimento </a:t>
            </a:r>
            <a:r>
              <a:rPr lang="it-IT" sz="1400" b="0" dirty="0" smtClean="0">
                <a:cs typeface="Arial" pitchFamily="34" charset="0"/>
              </a:rPr>
              <a:t>lavorativo. La misura </a:t>
            </a:r>
            <a:r>
              <a:rPr lang="it-IT" sz="1400" b="0" dirty="0">
                <a:cs typeface="Arial" pitchFamily="34" charset="0"/>
              </a:rPr>
              <a:t>prevede l’erogazione dell’indennità di tirocinio svolto, un contributo ai soggetti promotori ed un Bonus occupazionale riservato alle imprese che assumono i tirocinanti che hanno realizzato il tirocinio presso di </a:t>
            </a:r>
            <a:r>
              <a:rPr lang="it-IT" sz="1400" b="0" dirty="0" smtClean="0">
                <a:cs typeface="Arial" pitchFamily="34" charset="0"/>
              </a:rPr>
              <a:t>loro.</a:t>
            </a:r>
            <a:endParaRPr lang="it-IT" sz="1400" b="0" dirty="0">
              <a:cs typeface="Arial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2339752" y="2420888"/>
            <a:ext cx="6624736" cy="371117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Dotazione: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€ 30.000.000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2339752" y="2862943"/>
            <a:ext cx="6624736" cy="1790193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08000" tIns="0" rIns="108000" bIns="0" spcCol="1270" rtlCol="0" anchor="t"/>
          <a:lstStyle/>
          <a:p>
            <a:pPr lvl="0" algn="just"/>
            <a:r>
              <a:rPr lang="it-IT" sz="1400" b="0" dirty="0" smtClean="0">
                <a:cs typeface="Arial" pitchFamily="34" charset="0"/>
              </a:rPr>
              <a:t>- Centri </a:t>
            </a:r>
            <a:r>
              <a:rPr lang="it-IT" sz="1400" b="0" dirty="0">
                <a:cs typeface="Arial" pitchFamily="34" charset="0"/>
              </a:rPr>
              <a:t>pubblici per l’impiego della </a:t>
            </a:r>
            <a:r>
              <a:rPr lang="it-IT" sz="1400" b="0" dirty="0" smtClean="0">
                <a:cs typeface="Arial" pitchFamily="34" charset="0"/>
              </a:rPr>
              <a:t>Regione Siciliana;</a:t>
            </a:r>
            <a:endParaRPr lang="it-IT" sz="1400" b="0" dirty="0">
              <a:cs typeface="Arial" pitchFamily="34" charset="0"/>
            </a:endParaRPr>
          </a:p>
          <a:p>
            <a:pPr lvl="0" algn="just"/>
            <a:r>
              <a:rPr lang="it-IT" sz="1400" b="0" dirty="0" smtClean="0">
                <a:cs typeface="Arial" pitchFamily="34" charset="0"/>
              </a:rPr>
              <a:t>- Enti </a:t>
            </a:r>
            <a:r>
              <a:rPr lang="it-IT" sz="1400" b="0" dirty="0">
                <a:cs typeface="Arial" pitchFamily="34" charset="0"/>
              </a:rPr>
              <a:t>accreditati ai servizi per il lavoro, generali e specialistici (SGO e SSF), nell’ambito del territorio della </a:t>
            </a:r>
            <a:r>
              <a:rPr lang="it-IT" sz="1400" b="0" dirty="0" smtClean="0">
                <a:cs typeface="Arial" pitchFamily="34" charset="0"/>
              </a:rPr>
              <a:t>regione Sicilia </a:t>
            </a:r>
            <a:r>
              <a:rPr lang="it-IT" sz="1400" b="0" dirty="0">
                <a:cs typeface="Arial" pitchFamily="34" charset="0"/>
              </a:rPr>
              <a:t>ai sensi di quanto prescritto nel DDG n. 1251 del 24/03/2015, e che sono pertanto inseriti nell’elenco in periodico aggiornamento, istituito con DDG n. 1279 del 27/03/2015 e pubblicato nel sito del Dipartimento;</a:t>
            </a:r>
          </a:p>
          <a:p>
            <a:pPr algn="just"/>
            <a:r>
              <a:rPr lang="it-IT" sz="1400" b="0" dirty="0" smtClean="0">
                <a:cs typeface="Arial" pitchFamily="34" charset="0"/>
              </a:rPr>
              <a:t>- Enti </a:t>
            </a:r>
            <a:r>
              <a:rPr lang="it-IT" sz="1400" b="0" dirty="0">
                <a:cs typeface="Arial" pitchFamily="34" charset="0"/>
              </a:rPr>
              <a:t>di cui all'art. 6 del </a:t>
            </a:r>
            <a:r>
              <a:rPr lang="it-IT" sz="1400" b="0" dirty="0" err="1">
                <a:cs typeface="Arial" pitchFamily="34" charset="0"/>
              </a:rPr>
              <a:t>D.lgs</a:t>
            </a:r>
            <a:r>
              <a:rPr lang="it-IT" sz="1400" b="0" dirty="0">
                <a:cs typeface="Arial" pitchFamily="34" charset="0"/>
              </a:rPr>
              <a:t> 276/2003  in quanto autorizzati </a:t>
            </a:r>
            <a:r>
              <a:rPr lang="it-IT" sz="1400" b="0" i="1" dirty="0" err="1">
                <a:cs typeface="Arial" pitchFamily="34" charset="0"/>
              </a:rPr>
              <a:t>ope</a:t>
            </a:r>
            <a:r>
              <a:rPr lang="it-IT" sz="1400" b="0" i="1" dirty="0">
                <a:cs typeface="Arial" pitchFamily="34" charset="0"/>
              </a:rPr>
              <a:t> </a:t>
            </a:r>
            <a:r>
              <a:rPr lang="it-IT" sz="1400" b="0" i="1" dirty="0" err="1" smtClean="0">
                <a:cs typeface="Arial" pitchFamily="34" charset="0"/>
              </a:rPr>
              <a:t>legis</a:t>
            </a:r>
            <a:r>
              <a:rPr lang="it-IT" sz="1400" b="0" dirty="0" smtClean="0">
                <a:cs typeface="Arial" pitchFamily="34" charset="0"/>
              </a:rPr>
              <a:t>;</a:t>
            </a:r>
          </a:p>
          <a:p>
            <a:pPr algn="just"/>
            <a:r>
              <a:rPr kumimoji="0" lang="it-IT" sz="1400" b="0" i="0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- Imprese che assumono i tirocinanti alla conclusione del tirocinio svolto.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0" y="0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extracurriculari</a:t>
            </a: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22/2018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2339752" y="4725144"/>
            <a:ext cx="6624736" cy="1656184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08000" tIns="72000" rIns="108000" bIns="0" spcCol="1270" rtlCol="0" anchor="t"/>
          <a:lstStyle/>
          <a:p>
            <a:pPr lvl="0" algn="just"/>
            <a:r>
              <a:rPr lang="it-IT" sz="1400" dirty="0" smtClean="0">
                <a:cs typeface="Arial" pitchFamily="34" charset="0"/>
              </a:rPr>
              <a:t>Giovani </a:t>
            </a:r>
            <a:r>
              <a:rPr lang="it-IT" sz="1400" dirty="0">
                <a:cs typeface="Arial" pitchFamily="34" charset="0"/>
              </a:rPr>
              <a:t>disoccupati, inattivi, in cerca di prima occupazione</a:t>
            </a:r>
            <a:r>
              <a:rPr lang="it-IT" sz="1400" b="0" dirty="0">
                <a:cs typeface="Arial" pitchFamily="34" charset="0"/>
              </a:rPr>
              <a:t>, appartenenti alla fascia di età compresa tra i 16 e i 35 anni con ISEE non superiore a € </a:t>
            </a:r>
            <a:r>
              <a:rPr lang="it-IT" sz="1400" b="0" dirty="0" smtClean="0">
                <a:cs typeface="Arial" pitchFamily="34" charset="0"/>
              </a:rPr>
              <a:t>30.000,00 (</a:t>
            </a:r>
            <a:r>
              <a:rPr lang="it-IT" sz="1400" b="0" dirty="0">
                <a:cs typeface="Arial" pitchFamily="34" charset="0"/>
              </a:rPr>
              <a:t>Misura </a:t>
            </a:r>
            <a:r>
              <a:rPr lang="it-IT" sz="1400" b="0" dirty="0" smtClean="0">
                <a:cs typeface="Arial" pitchFamily="34" charset="0"/>
              </a:rPr>
              <a:t>A</a:t>
            </a:r>
            <a:r>
              <a:rPr lang="it-IT" sz="1400" b="0" dirty="0">
                <a:cs typeface="Arial" pitchFamily="34" charset="0"/>
              </a:rPr>
              <a:t>)</a:t>
            </a:r>
            <a:r>
              <a:rPr lang="it-IT" sz="1400" b="0" dirty="0" smtClean="0">
                <a:cs typeface="Arial" pitchFamily="34" charset="0"/>
              </a:rPr>
              <a:t>; </a:t>
            </a:r>
            <a:endParaRPr lang="it-IT" sz="1400" b="0" dirty="0">
              <a:cs typeface="Arial" pitchFamily="34" charset="0"/>
            </a:endParaRPr>
          </a:p>
          <a:p>
            <a:pPr lvl="0"/>
            <a:r>
              <a:rPr lang="it-IT" sz="1400" dirty="0" smtClean="0">
                <a:cs typeface="Arial" pitchFamily="34" charset="0"/>
              </a:rPr>
              <a:t>Soggetti </a:t>
            </a:r>
            <a:r>
              <a:rPr lang="it-IT" sz="1400" dirty="0">
                <a:cs typeface="Arial" pitchFamily="34" charset="0"/>
              </a:rPr>
              <a:t>inoccupati e/o disoccupati</a:t>
            </a:r>
            <a:r>
              <a:rPr lang="it-IT" sz="1400" b="0" dirty="0">
                <a:cs typeface="Arial" pitchFamily="34" charset="0"/>
              </a:rPr>
              <a:t> dai 36 ai 66 anni con ISEE non superiore a € </a:t>
            </a:r>
            <a:r>
              <a:rPr lang="it-IT" sz="1400" b="0" dirty="0" smtClean="0">
                <a:cs typeface="Arial" pitchFamily="34" charset="0"/>
              </a:rPr>
              <a:t>30.000,00 (</a:t>
            </a:r>
            <a:r>
              <a:rPr lang="it-IT" sz="1400" b="0" dirty="0">
                <a:cs typeface="Arial" pitchFamily="34" charset="0"/>
              </a:rPr>
              <a:t>misura </a:t>
            </a:r>
            <a:r>
              <a:rPr lang="it-IT" sz="1400" b="0" dirty="0" smtClean="0">
                <a:cs typeface="Arial" pitchFamily="34" charset="0"/>
              </a:rPr>
              <a:t>B</a:t>
            </a:r>
            <a:r>
              <a:rPr lang="it-IT" sz="1400" b="0" dirty="0">
                <a:cs typeface="Arial" pitchFamily="34" charset="0"/>
              </a:rPr>
              <a:t>)</a:t>
            </a:r>
            <a:r>
              <a:rPr lang="it-IT" sz="1400" b="0" dirty="0" smtClean="0">
                <a:cs typeface="Arial" pitchFamily="34" charset="0"/>
              </a:rPr>
              <a:t>.</a:t>
            </a:r>
            <a:endParaRPr lang="it-IT" sz="1400" b="0" dirty="0">
              <a:cs typeface="Arial" pitchFamily="34" charset="0"/>
            </a:endParaRPr>
          </a:p>
          <a:p>
            <a:r>
              <a:rPr lang="it-IT" sz="1400" dirty="0" smtClean="0">
                <a:cs typeface="Arial" pitchFamily="34" charset="0"/>
              </a:rPr>
              <a:t>Soggetti </a:t>
            </a:r>
            <a:r>
              <a:rPr lang="it-IT" sz="1400" dirty="0">
                <a:cs typeface="Arial" pitchFamily="34" charset="0"/>
              </a:rPr>
              <a:t>disabili </a:t>
            </a:r>
            <a:r>
              <a:rPr lang="it-IT" sz="1400" b="0" dirty="0">
                <a:cs typeface="Arial" pitchFamily="34" charset="0"/>
              </a:rPr>
              <a:t>ai sensi dalla L. 68/99 o soggetti svantaggiati ai sensi della L. 381/91, con un’età compresa tra 16  e 66 </a:t>
            </a:r>
            <a:r>
              <a:rPr lang="it-IT" sz="1400" b="0" dirty="0" smtClean="0">
                <a:cs typeface="Arial" pitchFamily="34" charset="0"/>
              </a:rPr>
              <a:t>anni (</a:t>
            </a:r>
            <a:r>
              <a:rPr lang="it-IT" sz="1400" b="0" dirty="0">
                <a:cs typeface="Arial" pitchFamily="34" charset="0"/>
              </a:rPr>
              <a:t>misura </a:t>
            </a:r>
            <a:r>
              <a:rPr lang="it-IT" sz="1400" b="0" dirty="0" smtClean="0">
                <a:cs typeface="Arial" pitchFamily="34" charset="0"/>
              </a:rPr>
              <a:t>C</a:t>
            </a:r>
            <a:r>
              <a:rPr lang="it-IT" sz="1400" b="0" dirty="0">
                <a:cs typeface="Arial" pitchFamily="34" charset="0"/>
              </a:rPr>
              <a:t>)</a:t>
            </a:r>
            <a:r>
              <a:rPr lang="it-IT" sz="1400" b="0" dirty="0" smtClean="0">
                <a:cs typeface="Arial" pitchFamily="34" charset="0"/>
              </a:rPr>
              <a:t>. </a:t>
            </a:r>
            <a:endParaRPr lang="it-IT" sz="14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0" name="Rettangolo arrotondato 19"/>
          <p:cNvSpPr/>
          <p:nvPr/>
        </p:nvSpPr>
        <p:spPr>
          <a:xfrm>
            <a:off x="132587" y="1556792"/>
            <a:ext cx="1687908" cy="43335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24" name="Freccia a destra 10"/>
          <p:cNvSpPr/>
          <p:nvPr/>
        </p:nvSpPr>
        <p:spPr>
          <a:xfrm>
            <a:off x="1994253" y="1598191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128850" y="2420888"/>
            <a:ext cx="1687907" cy="4319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Freccia a destra 19"/>
          <p:cNvSpPr/>
          <p:nvPr/>
        </p:nvSpPr>
        <p:spPr>
          <a:xfrm>
            <a:off x="1994253" y="2448258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8" name="Rettangolo arrotondato 27"/>
          <p:cNvSpPr/>
          <p:nvPr/>
        </p:nvSpPr>
        <p:spPr>
          <a:xfrm>
            <a:off x="140943" y="3501008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Freccia a destra 23"/>
          <p:cNvSpPr/>
          <p:nvPr/>
        </p:nvSpPr>
        <p:spPr>
          <a:xfrm>
            <a:off x="1991247" y="3532323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0" name="Rettangolo arrotondato 29"/>
          <p:cNvSpPr/>
          <p:nvPr/>
        </p:nvSpPr>
        <p:spPr>
          <a:xfrm>
            <a:off x="131761" y="5395055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Freccia a destra 23"/>
          <p:cNvSpPr/>
          <p:nvPr/>
        </p:nvSpPr>
        <p:spPr>
          <a:xfrm>
            <a:off x="1991247" y="5395054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8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980728"/>
            <a:ext cx="8712968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Comitato di Sorveglianza del Programma </a:t>
            </a:r>
            <a:r>
              <a:rPr lang="it-IT" dirty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Operativo </a:t>
            </a:r>
            <a:endParaRPr lang="it-IT" dirty="0" smtClean="0">
              <a:solidFill>
                <a:srgbClr val="0070C0"/>
              </a:solidFill>
              <a:latin typeface="+mj-lt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FSE Sicilia 2014 – 2020</a:t>
            </a:r>
            <a:endParaRPr lang="it-IT" sz="2800" dirty="0">
              <a:latin typeface="+mj-lt"/>
              <a:ea typeface="ＭＳ Ｐゴシック" panose="020B0600070205080204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Grazie per l’attenzione </a:t>
            </a:r>
          </a:p>
          <a:p>
            <a:endParaRPr lang="it-IT" dirty="0"/>
          </a:p>
        </p:txBody>
      </p:sp>
      <p:sp>
        <p:nvSpPr>
          <p:cNvPr id="15" name="CasellaDiTesto 12"/>
          <p:cNvSpPr txBox="1"/>
          <p:nvPr/>
        </p:nvSpPr>
        <p:spPr>
          <a:xfrm>
            <a:off x="5832648" y="6351711"/>
            <a:ext cx="3275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200" dirty="0" smtClean="0">
                <a:solidFill>
                  <a:srgbClr val="0070C0"/>
                </a:solidFill>
              </a:rPr>
              <a:t>Palermo 24 maggio 2018</a:t>
            </a:r>
          </a:p>
          <a:p>
            <a:pPr algn="r"/>
            <a:r>
              <a:rPr lang="it-IT" sz="1200" dirty="0" smtClean="0">
                <a:solidFill>
                  <a:srgbClr val="0070C0"/>
                </a:solidFill>
              </a:rPr>
              <a:t>I.P.S.S.A.R. “ Francesco Paolo Cascino”</a:t>
            </a:r>
            <a:endParaRPr lang="it-IT" sz="1200" dirty="0">
              <a:solidFill>
                <a:srgbClr val="0070C0"/>
              </a:solidFill>
            </a:endParaRP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611560" y="3933056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Dott.ssa Francesca </a:t>
            </a:r>
            <a:r>
              <a:rPr lang="it-IT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Garoffolo</a:t>
            </a:r>
            <a:endParaRPr lang="it-IT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Dirigente Generale</a:t>
            </a:r>
          </a:p>
          <a:p>
            <a:pPr algn="ctr"/>
            <a:endParaRPr lang="it-IT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Assessorato Regionale della Famiglia, delle Politiche Sociali e del Lavoro</a:t>
            </a:r>
            <a:endParaRPr lang="it-IT" sz="1600" dirty="0" smtClean="0"/>
          </a:p>
          <a:p>
            <a:pPr algn="ctr"/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 Lavoro, dell’Impiego, dell’Orientamento,</a:t>
            </a:r>
          </a:p>
          <a:p>
            <a:pPr algn="ctr"/>
            <a:r>
              <a:rPr lang="it-IT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dei Servizi e delle Attività Formative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26064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PRINCIPALI INIZIATIVE GIÀ AVVIATE</a:t>
            </a:r>
            <a:endParaRPr lang="it-IT" sz="2800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2</a:t>
            </a:fld>
            <a:endParaRPr lang="en-GB"/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117025"/>
              </p:ext>
            </p:extLst>
          </p:nvPr>
        </p:nvGraphicFramePr>
        <p:xfrm>
          <a:off x="467544" y="1161690"/>
          <a:ext cx="8424938" cy="505588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422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2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9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205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Iniziativa</a:t>
                      </a:r>
                      <a:endParaRPr lang="it-IT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Step</a:t>
                      </a:r>
                      <a:r>
                        <a:rPr lang="it-IT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procedurale</a:t>
                      </a:r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Risorse finanziarie</a:t>
                      </a:r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Tirocini extra-curriculari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(ex misura 5 PON-IOG)</a:t>
                      </a:r>
                      <a:endParaRPr lang="it-IT" sz="1600" b="0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Conclusa</a:t>
                      </a: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</a:t>
                      </a:r>
                      <a:r>
                        <a:rPr lang="it-IT" sz="1600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6.187.312</a:t>
                      </a:r>
                      <a:endParaRPr lang="it-IT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64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“La Sicilia è il tuo futuro”</a:t>
                      </a:r>
                      <a:endParaRPr lang="it-IT" sz="1600" b="0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Attuazione</a:t>
                      </a: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€ 1.350.000</a:t>
                      </a:r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0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Contratto di Ricollocazione (</a:t>
                      </a:r>
                      <a:r>
                        <a:rPr lang="it-IT" sz="16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Co.d.R</a:t>
                      </a: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(Avviso 1/2017)</a:t>
                      </a: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Fase istruttoria </a:t>
                      </a:r>
                    </a:p>
                    <a:p>
                      <a:pPr algn="ctr"/>
                      <a:r>
                        <a:rPr lang="it-IT" sz="16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it-IT" sz="16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profilazione</a:t>
                      </a:r>
                      <a:r>
                        <a:rPr lang="it-IT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utenti destinatari)</a:t>
                      </a: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€ 15.000.000</a:t>
                      </a:r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87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Tirocini obbligatori e non obbligatori delle professioni </a:t>
                      </a:r>
                      <a:r>
                        <a:rPr lang="it-IT" sz="1600" kern="12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ordinistiche</a:t>
                      </a:r>
                      <a:endParaRPr lang="it-IT" sz="1600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(Avviso 20/2018 )</a:t>
                      </a:r>
                      <a:endParaRPr lang="it-IT" sz="1600" b="0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Fase di presentazione</a:t>
                      </a:r>
                    </a:p>
                    <a:p>
                      <a:pPr algn="ctr"/>
                      <a:r>
                        <a:rPr lang="it-IT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della domanda di ammissione</a:t>
                      </a: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u="none" strike="noStrike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€ 15.000.000</a:t>
                      </a:r>
                      <a:endParaRPr lang="it-IT" sz="16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76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Contributi all'occupazione per i disoccupati di lunga durata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(Avviso 21/2018 )</a:t>
                      </a:r>
                      <a:endParaRPr lang="it-IT" sz="1600" b="0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Fase di presentazione</a:t>
                      </a:r>
                    </a:p>
                    <a:p>
                      <a:pPr algn="ctr"/>
                      <a:r>
                        <a:rPr lang="it-IT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della domanda di ammissione</a:t>
                      </a: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€15.000.000</a:t>
                      </a:r>
                    </a:p>
                    <a:p>
                      <a:pPr algn="ctr"/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76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Tirocini extracurriculari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(Avviso 22/2018)</a:t>
                      </a:r>
                      <a:endParaRPr lang="it-IT" sz="1600" b="0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Fase di presentazione</a:t>
                      </a:r>
                    </a:p>
                    <a:p>
                      <a:pPr algn="ctr"/>
                      <a:r>
                        <a:rPr lang="it-IT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della domanda di ammissione</a:t>
                      </a: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u="none" strike="noStrike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€30.000.000</a:t>
                      </a:r>
                      <a:endParaRPr lang="it-IT" sz="16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260648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extracurriculari</a:t>
            </a:r>
          </a:p>
          <a:p>
            <a:pPr algn="ctr"/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Ex Misura 5 PON IOG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9" name="Diagramma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256806"/>
              </p:ext>
            </p:extLst>
          </p:nvPr>
        </p:nvGraphicFramePr>
        <p:xfrm>
          <a:off x="107504" y="1772816"/>
          <a:ext cx="9000488" cy="4482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93474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9" name="Rettangolo arrotondato 8"/>
          <p:cNvSpPr/>
          <p:nvPr/>
        </p:nvSpPr>
        <p:spPr>
          <a:xfrm>
            <a:off x="338002" y="2204864"/>
            <a:ext cx="1687908" cy="43335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627785" y="1700808"/>
            <a:ext cx="6192687" cy="1520169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just"/>
            <a:r>
              <a:rPr lang="it-IT" sz="1400" b="0" dirty="0">
                <a:cs typeface="Arial" pitchFamily="34" charset="0"/>
              </a:rPr>
              <a:t>La misura prevede la realizzazione di tirocini extracurriculari finalizzati all'orientamento e/o </a:t>
            </a:r>
            <a:r>
              <a:rPr lang="it-IT" sz="1400" b="0" dirty="0" smtClean="0">
                <a:cs typeface="Arial" pitchFamily="34" charset="0"/>
              </a:rPr>
              <a:t>all’inserimento </a:t>
            </a:r>
            <a:r>
              <a:rPr lang="it-IT" sz="1400" b="0" dirty="0">
                <a:cs typeface="Arial" pitchFamily="34" charset="0"/>
              </a:rPr>
              <a:t>e/o reinserimento al lavoro dei </a:t>
            </a:r>
            <a:r>
              <a:rPr lang="it-IT" sz="1400" b="0" dirty="0" smtClean="0">
                <a:cs typeface="Arial" pitchFamily="34" charset="0"/>
              </a:rPr>
              <a:t>giovani, </a:t>
            </a:r>
            <a:r>
              <a:rPr lang="it-IT" sz="1400" b="0" dirty="0">
                <a:cs typeface="Arial" pitchFamily="34" charset="0"/>
              </a:rPr>
              <a:t>favorendo esperienze formative e professionali. </a:t>
            </a:r>
            <a:endParaRPr lang="it-IT" sz="1400" b="0" dirty="0" smtClean="0">
              <a:cs typeface="Arial" pitchFamily="34" charset="0"/>
            </a:endParaRPr>
          </a:p>
          <a:p>
            <a:pPr lvl="0" algn="just"/>
            <a:r>
              <a:rPr lang="it-IT" sz="1400" b="0" dirty="0" smtClean="0">
                <a:cs typeface="Arial" pitchFamily="34" charset="0"/>
              </a:rPr>
              <a:t>Il tirocinio </a:t>
            </a:r>
            <a:r>
              <a:rPr lang="it-IT" sz="1400" b="0" dirty="0">
                <a:cs typeface="Arial" pitchFamily="34" charset="0"/>
              </a:rPr>
              <a:t>rappresenta una misura formativa di politica attiva finalizzata a creare un contatto diretto con il mondo del lavoro allo scopo di favorire </a:t>
            </a:r>
            <a:r>
              <a:rPr lang="it-IT" sz="1400" b="0" dirty="0" smtClean="0">
                <a:cs typeface="Arial" pitchFamily="34" charset="0"/>
              </a:rPr>
              <a:t>l’arricchimento </a:t>
            </a:r>
            <a:r>
              <a:rPr lang="it-IT" sz="1400" b="0" dirty="0">
                <a:cs typeface="Arial" pitchFamily="34" charset="0"/>
              </a:rPr>
              <a:t>del patrimonio di conoscenze del tirocinante</a:t>
            </a:r>
            <a:r>
              <a:rPr lang="it-IT" sz="1400" b="0" dirty="0" smtClean="0">
                <a:cs typeface="Arial" pitchFamily="34" charset="0"/>
              </a:rPr>
              <a:t>, l'acquisizione </a:t>
            </a:r>
            <a:r>
              <a:rPr lang="it-IT" sz="1400" b="0" dirty="0">
                <a:cs typeface="Arial" pitchFamily="34" charset="0"/>
              </a:rPr>
              <a:t>di competenze professionali e l'inserimento o reinserimento lavorativo. </a:t>
            </a:r>
          </a:p>
        </p:txBody>
      </p:sp>
      <p:sp>
        <p:nvSpPr>
          <p:cNvPr id="12" name="Freccia a destra 10"/>
          <p:cNvSpPr/>
          <p:nvPr/>
        </p:nvSpPr>
        <p:spPr>
          <a:xfrm>
            <a:off x="2199668" y="2246263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334265" y="3356992"/>
            <a:ext cx="1687907" cy="4319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2627785" y="3405707"/>
            <a:ext cx="2880319" cy="412352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Impegnate: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€ 6.187.312</a:t>
            </a:r>
          </a:p>
        </p:txBody>
      </p:sp>
      <p:sp>
        <p:nvSpPr>
          <p:cNvPr id="16" name="Freccia a destra 19"/>
          <p:cNvSpPr/>
          <p:nvPr/>
        </p:nvSpPr>
        <p:spPr>
          <a:xfrm>
            <a:off x="2199668" y="3405706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346358" y="4149080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Freccia a destra 23"/>
          <p:cNvSpPr/>
          <p:nvPr/>
        </p:nvSpPr>
        <p:spPr>
          <a:xfrm>
            <a:off x="2196662" y="4180395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618146" y="4077071"/>
            <a:ext cx="6192000" cy="480053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defRPr/>
            </a:pPr>
            <a:r>
              <a:rPr lang="it-IT" sz="1400" b="0" dirty="0" smtClean="0">
                <a:cs typeface="Arial" pitchFamily="34" charset="0"/>
              </a:rPr>
              <a:t>Amministrazione Regionale</a:t>
            </a:r>
            <a:endParaRPr kumimoji="0" lang="it-IT" sz="1400" b="0" i="0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796136" y="3406758"/>
            <a:ext cx="3023649" cy="412352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ctr">
              <a:defRPr/>
            </a:pP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Erogate e certificate: </a:t>
            </a: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€ 6.187.312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0" y="260648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extracurriculari</a:t>
            </a:r>
          </a:p>
          <a:p>
            <a:pPr algn="ctr"/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Ex Misura 5 PON IOG</a:t>
            </a:r>
          </a:p>
        </p:txBody>
      </p:sp>
      <p:sp>
        <p:nvSpPr>
          <p:cNvPr id="23" name="Rettangolo arrotondato 22"/>
          <p:cNvSpPr/>
          <p:nvPr/>
        </p:nvSpPr>
        <p:spPr>
          <a:xfrm>
            <a:off x="337176" y="5035015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Freccia a destra 23"/>
          <p:cNvSpPr/>
          <p:nvPr/>
        </p:nvSpPr>
        <p:spPr>
          <a:xfrm>
            <a:off x="2196662" y="5035014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2627785" y="4653136"/>
            <a:ext cx="6192000" cy="144016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defRPr/>
            </a:pPr>
            <a:r>
              <a:rPr lang="it-IT" sz="1400" b="0" dirty="0" smtClean="0">
                <a:cs typeface="Arial" pitchFamily="34" charset="0"/>
              </a:rPr>
              <a:t>Giovani </a:t>
            </a:r>
            <a:r>
              <a:rPr lang="it-IT" sz="1400" b="0" dirty="0">
                <a:cs typeface="Arial" pitchFamily="34" charset="0"/>
              </a:rPr>
              <a:t>disoccupati ai sensi del </a:t>
            </a:r>
            <a:r>
              <a:rPr lang="it-IT" sz="1400" b="0" dirty="0" err="1" smtClean="0">
                <a:cs typeface="Arial" pitchFamily="34" charset="0"/>
              </a:rPr>
              <a:t>D.Lgs.</a:t>
            </a:r>
            <a:r>
              <a:rPr lang="it-IT" sz="1400" b="0" dirty="0" smtClean="0">
                <a:cs typeface="Arial" pitchFamily="34" charset="0"/>
              </a:rPr>
              <a:t> </a:t>
            </a:r>
            <a:r>
              <a:rPr lang="it-IT" sz="1400" b="0" dirty="0">
                <a:cs typeface="Arial" pitchFamily="34" charset="0"/>
              </a:rPr>
              <a:t>n. 181/00 e </a:t>
            </a:r>
            <a:r>
              <a:rPr lang="it-IT" sz="1400" b="0" dirty="0" err="1">
                <a:cs typeface="Arial" pitchFamily="34" charset="0"/>
              </a:rPr>
              <a:t>s.m.e</a:t>
            </a:r>
            <a:r>
              <a:rPr lang="it-IT" sz="1400" b="0" dirty="0">
                <a:cs typeface="Arial" pitchFamily="34" charset="0"/>
              </a:rPr>
              <a:t> i., che abbiano assolto </a:t>
            </a:r>
            <a:r>
              <a:rPr lang="it-IT" sz="1400" b="0" dirty="0" smtClean="0">
                <a:cs typeface="Arial" pitchFamily="34" charset="0"/>
              </a:rPr>
              <a:t>I'obbligo </a:t>
            </a:r>
            <a:r>
              <a:rPr lang="it-IT" sz="1400" b="0" dirty="0">
                <a:cs typeface="Arial" pitchFamily="34" charset="0"/>
              </a:rPr>
              <a:t>di istruzione, non impegnati in percorsi scolastico-formativi, di età compresa tra i 18 e i 29 anni al momento dell'adesione al Piano Garanzia Giovani, residenti o regolarmente soggiornanti in Sicilia e, nel rispetto del principio della contendibilità, nelle altre regioni del Paese, ad eccezione della Provincia autonoma di Bolzano. </a:t>
            </a:r>
            <a:endParaRPr lang="it-IT" sz="1400" b="0" kern="0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95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83671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0"/>
            <a:ext cx="9144000" cy="122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La Sicilia è il tuo Futuro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Competenze, organizzazione, reti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per un nuovo sistema dei CPI in Regione Siciliana</a:t>
            </a:r>
            <a:endParaRPr lang="it-IT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9" name="Diagramma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707704"/>
              </p:ext>
            </p:extLst>
          </p:nvPr>
        </p:nvGraphicFramePr>
        <p:xfrm>
          <a:off x="0" y="1556792"/>
          <a:ext cx="900090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23529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90872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0" y="0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La Sicilia è il tuo Futuro</a:t>
            </a:r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Competenze, organizzazione, reti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per un nuovo sistema dei CPI in Regione Siciliana</a:t>
            </a:r>
            <a:endParaRPr lang="it-IT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0" name="Rettangolo 9"/>
          <p:cNvSpPr/>
          <p:nvPr/>
        </p:nvSpPr>
        <p:spPr>
          <a:xfrm>
            <a:off x="2627784" y="1484784"/>
            <a:ext cx="6264696" cy="2304256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just"/>
            <a:r>
              <a:rPr lang="it-IT" sz="1400" b="0" dirty="0" smtClean="0">
                <a:cs typeface="Arial" pitchFamily="34" charset="0"/>
              </a:rPr>
              <a:t>Realizzazione di azioni mirate a qualificare </a:t>
            </a:r>
            <a:r>
              <a:rPr lang="it-IT" sz="1400" b="0" dirty="0">
                <a:cs typeface="Arial" pitchFamily="34" charset="0"/>
              </a:rPr>
              <a:t>il sistema dei Centri per l’Impiego della Regione Siciliana, promuovendone lo sviluppo delle risorse umane, dei modelli organizzativi e dei processi erogativi delle prestazioni. In </a:t>
            </a:r>
            <a:r>
              <a:rPr lang="it-IT" sz="1400" b="0" dirty="0" smtClean="0">
                <a:cs typeface="Arial" pitchFamily="34" charset="0"/>
              </a:rPr>
              <a:t>particolare, il progetto ha l’obiettivo ci si propone di:</a:t>
            </a:r>
            <a:endParaRPr lang="it-IT" sz="1400" b="0" dirty="0">
              <a:cs typeface="Arial" pitchFamily="34" charset="0"/>
            </a:endParaRPr>
          </a:p>
          <a:p>
            <a:pPr marL="171450" indent="-171450" algn="just">
              <a:buFontTx/>
              <a:buChar char="-"/>
            </a:pPr>
            <a:r>
              <a:rPr lang="it-IT" sz="1400" b="0" dirty="0" smtClean="0">
                <a:cs typeface="Arial" pitchFamily="34" charset="0"/>
              </a:rPr>
              <a:t>qualificare </a:t>
            </a:r>
            <a:r>
              <a:rPr lang="it-IT" sz="1400" b="0" dirty="0">
                <a:cs typeface="Arial" pitchFamily="34" charset="0"/>
              </a:rPr>
              <a:t>ed innovare l’organizzazione, le competenze, i servizi e l’impatto dei CPI, migliorando la loro capacita di erogare prestazioni personalizzate e misure del mercato del lavoro di tipo attivo e preventivo</a:t>
            </a:r>
            <a:r>
              <a:rPr lang="it-IT" sz="1400" b="0" dirty="0" smtClean="0">
                <a:cs typeface="Arial" pitchFamily="34" charset="0"/>
              </a:rPr>
              <a:t>;</a:t>
            </a:r>
          </a:p>
          <a:p>
            <a:pPr marL="171450" indent="-171450" algn="just">
              <a:buFontTx/>
              <a:buChar char="-"/>
            </a:pPr>
            <a:r>
              <a:rPr lang="it-IT" sz="1400" b="0" dirty="0" smtClean="0">
                <a:cs typeface="Arial" pitchFamily="34" charset="0"/>
              </a:rPr>
              <a:t>garantire </a:t>
            </a:r>
            <a:r>
              <a:rPr lang="it-IT" sz="1400" b="0" dirty="0">
                <a:cs typeface="Arial" pitchFamily="34" charset="0"/>
              </a:rPr>
              <a:t>il soddisfacimento delle condizionalità tematiche ex ante 8.1 ed 8.3, previste dal PO FSE 2014-2020 in materia di Servizi per l’Impiego. 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2627784" y="3933056"/>
            <a:ext cx="2952327" cy="572939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Impegnate: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€ 1.350.000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2628480" y="5589240"/>
            <a:ext cx="6264000" cy="63415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>
              <a:defRPr/>
            </a:pP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Personale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in servizio presso i CPI della Regione Siciliana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940153" y="3933056"/>
            <a:ext cx="2952327" cy="572939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Erogate: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€ 405.000</a:t>
            </a:r>
          </a:p>
        </p:txBody>
      </p:sp>
      <p:sp>
        <p:nvSpPr>
          <p:cNvPr id="24" name="Rettangolo 23"/>
          <p:cNvSpPr/>
          <p:nvPr/>
        </p:nvSpPr>
        <p:spPr>
          <a:xfrm>
            <a:off x="2627784" y="4797152"/>
            <a:ext cx="6264000" cy="504056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defRPr/>
            </a:pPr>
            <a:r>
              <a:rPr lang="it-IT" sz="1400" b="0" dirty="0" smtClean="0">
                <a:cs typeface="Arial" pitchFamily="34" charset="0"/>
              </a:rPr>
              <a:t>Amministrazione </a:t>
            </a:r>
            <a:r>
              <a:rPr lang="it-IT" sz="1400" b="0" dirty="0">
                <a:cs typeface="Arial" pitchFamily="34" charset="0"/>
              </a:rPr>
              <a:t>Regionale </a:t>
            </a:r>
            <a:endParaRPr kumimoji="0" lang="it-IT" sz="1400" b="0" i="0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itchFamily="34" charset="0"/>
            </a:endParaRPr>
          </a:p>
          <a:p>
            <a:pPr marL="0" lvl="2">
              <a:defRPr/>
            </a:pPr>
            <a:endParaRPr kumimoji="0" lang="it-IT" sz="1400" b="0" i="0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5" name="Rettangolo arrotondato 24"/>
          <p:cNvSpPr/>
          <p:nvPr/>
        </p:nvSpPr>
        <p:spPr>
          <a:xfrm>
            <a:off x="338002" y="2419578"/>
            <a:ext cx="1687908" cy="43335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26" name="Freccia a destra 10"/>
          <p:cNvSpPr/>
          <p:nvPr/>
        </p:nvSpPr>
        <p:spPr>
          <a:xfrm>
            <a:off x="2199668" y="2460977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7" name="Rettangolo arrotondato 26"/>
          <p:cNvSpPr/>
          <p:nvPr/>
        </p:nvSpPr>
        <p:spPr>
          <a:xfrm>
            <a:off x="334265" y="3965072"/>
            <a:ext cx="1687907" cy="4319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Freccia a destra 19"/>
          <p:cNvSpPr/>
          <p:nvPr/>
        </p:nvSpPr>
        <p:spPr>
          <a:xfrm>
            <a:off x="2199668" y="4013786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9" name="Rettangolo arrotondato 28"/>
          <p:cNvSpPr/>
          <p:nvPr/>
        </p:nvSpPr>
        <p:spPr>
          <a:xfrm>
            <a:off x="346358" y="4808376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Freccia a destra 23"/>
          <p:cNvSpPr/>
          <p:nvPr/>
        </p:nvSpPr>
        <p:spPr>
          <a:xfrm>
            <a:off x="2196662" y="4839691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1" name="Rettangolo arrotondato 30"/>
          <p:cNvSpPr/>
          <p:nvPr/>
        </p:nvSpPr>
        <p:spPr>
          <a:xfrm>
            <a:off x="337176" y="5733751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Freccia a destra 23"/>
          <p:cNvSpPr/>
          <p:nvPr/>
        </p:nvSpPr>
        <p:spPr>
          <a:xfrm>
            <a:off x="2196662" y="5733750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99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692696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Contratto di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Ricollocazione</a:t>
            </a: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</a:t>
            </a:r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P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ubblico </a:t>
            </a:r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n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. 1</a:t>
            </a:r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/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2017</a:t>
            </a:r>
            <a:endParaRPr lang="it-IT" sz="2800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1990757697"/>
              </p:ext>
            </p:extLst>
          </p:nvPr>
        </p:nvGraphicFramePr>
        <p:xfrm>
          <a:off x="67515" y="1772816"/>
          <a:ext cx="900000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03010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54868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2" name="Rettangolo 11"/>
          <p:cNvSpPr/>
          <p:nvPr/>
        </p:nvSpPr>
        <p:spPr>
          <a:xfrm>
            <a:off x="2627785" y="1484784"/>
            <a:ext cx="6120679" cy="1585895"/>
          </a:xfrm>
          <a:prstGeom prst="rect">
            <a:avLst/>
          </a:prstGeom>
          <a:noFill/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just"/>
            <a:r>
              <a:rPr lang="it-IT" sz="1400" b="0" dirty="0">
                <a:cs typeface="Arial" pitchFamily="34" charset="0"/>
              </a:rPr>
              <a:t>Realizzazione di percorsi individualizzati di accompagnamento al lavoro </a:t>
            </a:r>
            <a:r>
              <a:rPr lang="it-IT" sz="1400" b="0" dirty="0" smtClean="0">
                <a:cs typeface="Arial" pitchFamily="34" charset="0"/>
              </a:rPr>
              <a:t>subordinato o autonomo dei </a:t>
            </a:r>
            <a:r>
              <a:rPr lang="it-IT" sz="1400" b="0" dirty="0">
                <a:cs typeface="Arial" pitchFamily="34" charset="0"/>
              </a:rPr>
              <a:t>soggetti in cerca di occupazione, con una specifica attenzione a quelli relativamente più deboli del mercato del lavoro siciliano, quali i giovani, le donne, le persone disabili, gli immigrati, i detenuti a fine pena e gli ex detenuti, le persone con bassi titoli di studio, i lavoratori adulti over 50.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2627784" y="3212976"/>
            <a:ext cx="6120679" cy="432048"/>
          </a:xfrm>
          <a:prstGeom prst="rect">
            <a:avLst/>
          </a:prstGeom>
          <a:noFill/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€ 15.000.000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2627784" y="3933056"/>
            <a:ext cx="6120000" cy="1061479"/>
          </a:xfrm>
          <a:prstGeom prst="rect">
            <a:avLst/>
          </a:prstGeom>
          <a:noFill/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algn="just">
              <a:defRPr/>
            </a:pP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Operatori privati </a:t>
            </a: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accreditati,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ai sensi dei Provvedimenti regionali in materia e fino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all’applicazione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dell’albo nazionale dei servizi per l’impiego privati, di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cui al </a:t>
            </a:r>
            <a:r>
              <a:rPr lang="it-IT" sz="1400" b="0" kern="0" dirty="0" err="1" smtClean="0">
                <a:solidFill>
                  <a:prstClr val="black"/>
                </a:solidFill>
                <a:cs typeface="Arial" pitchFamily="34" charset="0"/>
              </a:rPr>
              <a:t>D.Lgs.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 n.150/ 2015 art. 12 comma 1,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che abbiano manifestato il proprio interesse all’attuazione del 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Co.d.R</a:t>
            </a:r>
            <a:r>
              <a:rPr lang="it-IT" sz="1400" b="0" kern="0" dirty="0" err="1" smtClean="0">
                <a:solidFill>
                  <a:prstClr val="black"/>
                </a:solidFill>
                <a:cs typeface="Arial" pitchFamily="34" charset="0"/>
              </a:rPr>
              <a:t>.</a:t>
            </a:r>
            <a:endParaRPr lang="it-IT" sz="14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0" y="0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Contratto di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Ricollocazione</a:t>
            </a:r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n</a:t>
            </a: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. 1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/</a:t>
            </a: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2017</a:t>
            </a:r>
            <a:endParaRPr lang="it-IT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2627784" y="5085184"/>
            <a:ext cx="6120680" cy="1214562"/>
          </a:xfrm>
          <a:prstGeom prst="rect">
            <a:avLst/>
          </a:prstGeom>
          <a:noFill/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lvl="0" algn="just"/>
            <a:r>
              <a:rPr lang="it-IT" sz="1400" dirty="0" smtClean="0">
                <a:cs typeface="Arial" pitchFamily="34" charset="0"/>
              </a:rPr>
              <a:t>Soggetti </a:t>
            </a:r>
            <a:r>
              <a:rPr lang="it-IT" sz="1400" dirty="0">
                <a:cs typeface="Arial" pitchFamily="34" charset="0"/>
              </a:rPr>
              <a:t>inoccupati in cerca di prima occupazione o disoccupati</a:t>
            </a:r>
            <a:r>
              <a:rPr lang="it-IT" sz="1400" b="0" dirty="0">
                <a:cs typeface="Arial" pitchFamily="34" charset="0"/>
              </a:rPr>
              <a:t> in cerca di lavoro che non godono di indennità di disoccupazione, residenti in Sicilia da almeno un anno, con età compresa tra 18 </a:t>
            </a:r>
            <a:r>
              <a:rPr lang="it-IT" sz="1400" b="0" dirty="0" smtClean="0">
                <a:cs typeface="Arial" pitchFamily="34" charset="0"/>
              </a:rPr>
              <a:t>e </a:t>
            </a:r>
            <a:r>
              <a:rPr lang="it-IT" sz="1400" b="0" dirty="0">
                <a:cs typeface="Arial" pitchFamily="34" charset="0"/>
              </a:rPr>
              <a:t>67 anni e con ISEE inferiore a € 20.000,00 euro</a:t>
            </a:r>
          </a:p>
        </p:txBody>
      </p:sp>
      <p:sp>
        <p:nvSpPr>
          <p:cNvPr id="21" name="Rettangolo arrotondato 20"/>
          <p:cNvSpPr/>
          <p:nvPr/>
        </p:nvSpPr>
        <p:spPr>
          <a:xfrm>
            <a:off x="338002" y="2204864"/>
            <a:ext cx="1687908" cy="43335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23" name="Freccia a destra 10"/>
          <p:cNvSpPr/>
          <p:nvPr/>
        </p:nvSpPr>
        <p:spPr>
          <a:xfrm>
            <a:off x="2199668" y="2246263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334265" y="3212976"/>
            <a:ext cx="1687907" cy="43199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Freccia a destra 19"/>
          <p:cNvSpPr/>
          <p:nvPr/>
        </p:nvSpPr>
        <p:spPr>
          <a:xfrm>
            <a:off x="2199668" y="3261690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9" name="Rettangolo arrotondato 28"/>
          <p:cNvSpPr/>
          <p:nvPr/>
        </p:nvSpPr>
        <p:spPr>
          <a:xfrm>
            <a:off x="346358" y="4232312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Freccia a destra 23"/>
          <p:cNvSpPr/>
          <p:nvPr/>
        </p:nvSpPr>
        <p:spPr>
          <a:xfrm>
            <a:off x="2196662" y="4263627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1" name="Rettangolo arrotondato 30"/>
          <p:cNvSpPr/>
          <p:nvPr/>
        </p:nvSpPr>
        <p:spPr>
          <a:xfrm>
            <a:off x="337176" y="5467063"/>
            <a:ext cx="1687907" cy="410209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Freccia a destra 23"/>
          <p:cNvSpPr/>
          <p:nvPr/>
        </p:nvSpPr>
        <p:spPr>
          <a:xfrm>
            <a:off x="2196662" y="5467062"/>
            <a:ext cx="291130" cy="389509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61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2" name="CasellaDiTesto 21"/>
          <p:cNvSpPr txBox="1"/>
          <p:nvPr/>
        </p:nvSpPr>
        <p:spPr>
          <a:xfrm>
            <a:off x="0" y="26064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Contratto di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Ricollocazione</a:t>
            </a:r>
            <a:endParaRPr lang="it-IT" sz="3200" dirty="0">
              <a:solidFill>
                <a:srgbClr val="0066CC"/>
              </a:solidFill>
            </a:endParaRPr>
          </a:p>
          <a:p>
            <a:pPr algn="ctr"/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P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ubblico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n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. 1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/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2017</a:t>
            </a:r>
            <a:endParaRPr lang="it-IT" sz="2000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11560" y="1916832"/>
            <a:ext cx="7812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800" i="1" dirty="0"/>
              <a:t>Operazioni finanziate:</a:t>
            </a:r>
            <a:r>
              <a:rPr lang="it-IT" sz="1800" dirty="0"/>
              <a:t> </a:t>
            </a:r>
            <a:r>
              <a:rPr lang="it-IT" sz="1800" dirty="0" smtClean="0"/>
              <a:t>1.676</a:t>
            </a:r>
          </a:p>
          <a:p>
            <a:pPr lvl="0"/>
            <a:r>
              <a:rPr lang="it-IT" sz="1800" b="0" dirty="0" smtClean="0"/>
              <a:t>DDG </a:t>
            </a:r>
            <a:r>
              <a:rPr lang="it-IT" sz="1800" b="0" dirty="0"/>
              <a:t>di approvazione graduatorie definitive n° 4489 del 13/04/</a:t>
            </a:r>
            <a:r>
              <a:rPr lang="it-IT" sz="1800" b="0" dirty="0" smtClean="0"/>
              <a:t>2018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414399"/>
              </p:ext>
            </p:extLst>
          </p:nvPr>
        </p:nvGraphicFramePr>
        <p:xfrm>
          <a:off x="1524000" y="2708920"/>
          <a:ext cx="6096000" cy="249428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Arial"/>
                          <a:cs typeface="Arial"/>
                        </a:rPr>
                        <a:t>Fascia di età</a:t>
                      </a:r>
                      <a:endParaRPr lang="it-IT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Numero destinatari</a:t>
                      </a:r>
                      <a:endParaRPr lang="it-IT" dirty="0"/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Dotazione</a:t>
                      </a:r>
                      <a:endParaRPr lang="it-IT" baseline="0" dirty="0" smtClean="0"/>
                    </a:p>
                    <a:p>
                      <a:pPr algn="ctr"/>
                      <a:r>
                        <a:rPr lang="it-IT" baseline="0" dirty="0" smtClean="0"/>
                        <a:t>(€)</a:t>
                      </a:r>
                      <a:endParaRPr lang="it-IT" dirty="0"/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Arial"/>
                          <a:cs typeface="Arial"/>
                        </a:rPr>
                        <a:t>18 – 29</a:t>
                      </a:r>
                      <a:endParaRPr lang="it-IT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503</a:t>
                      </a:r>
                      <a:endParaRPr lang="it-IT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4.498.832</a:t>
                      </a:r>
                      <a:endParaRPr lang="it-IT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Arial"/>
                          <a:cs typeface="Arial"/>
                        </a:rPr>
                        <a:t>30 – 40</a:t>
                      </a:r>
                      <a:endParaRPr lang="it-IT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251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2.244.944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Arial"/>
                          <a:cs typeface="Arial"/>
                        </a:rPr>
                        <a:t>41 – 50</a:t>
                      </a:r>
                      <a:endParaRPr lang="it-IT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419</a:t>
                      </a:r>
                      <a:endParaRPr lang="it-IT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3.747.536</a:t>
                      </a:r>
                      <a:endParaRPr lang="it-IT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Arial"/>
                          <a:cs typeface="Arial"/>
                        </a:rPr>
                        <a:t>51 – 66</a:t>
                      </a:r>
                      <a:endParaRPr lang="it-IT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503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4.498.832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latin typeface="Arial"/>
                          <a:cs typeface="Arial"/>
                        </a:rPr>
                        <a:t>Totale</a:t>
                      </a:r>
                      <a:endParaRPr lang="it-IT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1.676</a:t>
                      </a:r>
                      <a:endParaRPr lang="it-IT" b="1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 smtClean="0"/>
                        <a:t>14.990.144</a:t>
                      </a:r>
                      <a:endParaRPr lang="it-IT" b="1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611560" y="5336048"/>
            <a:ext cx="7812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i="1" dirty="0" smtClean="0"/>
              <a:t>Operatori </a:t>
            </a:r>
            <a:r>
              <a:rPr lang="it-IT" sz="1800" i="1" dirty="0"/>
              <a:t>privati </a:t>
            </a:r>
            <a:r>
              <a:rPr lang="it-IT" sz="1800" i="1" dirty="0" smtClean="0"/>
              <a:t>accreditati:</a:t>
            </a:r>
            <a:r>
              <a:rPr lang="it-IT" sz="1800" dirty="0" smtClean="0"/>
              <a:t> 70</a:t>
            </a:r>
          </a:p>
          <a:p>
            <a:r>
              <a:rPr lang="it-IT" sz="1800" b="0" dirty="0" smtClean="0"/>
              <a:t>DDG </a:t>
            </a:r>
            <a:r>
              <a:rPr lang="it-IT" sz="1800" b="0" dirty="0"/>
              <a:t>di approvazione n° 6320 </a:t>
            </a:r>
            <a:r>
              <a:rPr lang="it-IT" sz="1800" b="0" dirty="0" smtClean="0"/>
              <a:t>del 30</a:t>
            </a:r>
            <a:r>
              <a:rPr lang="it-IT" sz="1800" b="0" dirty="0"/>
              <a:t>/04/</a:t>
            </a:r>
            <a:r>
              <a:rPr lang="it-IT" sz="1800" b="0" dirty="0" smtClean="0"/>
              <a:t>2018</a:t>
            </a:r>
            <a:endParaRPr lang="it-IT" sz="1800" b="0" dirty="0"/>
          </a:p>
          <a:p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209055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</TotalTime>
  <Words>2239</Words>
  <Application>Microsoft Office PowerPoint</Application>
  <PresentationFormat>On-screen Show (4:3)</PresentationFormat>
  <Paragraphs>277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ＭＳ Ｐゴシック</vt:lpstr>
      <vt:lpstr>SimSun</vt:lpstr>
      <vt:lpstr>Arial</vt:lpstr>
      <vt:lpstr>Arial Black</vt:lpstr>
      <vt:lpstr>Arial Rounded MT Bold</vt:lpstr>
      <vt:lpstr>Calibri</vt:lpstr>
      <vt:lpstr>Tahoma</vt:lpstr>
      <vt:lpstr>Times New Roman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Elda Maria Rizzo</cp:lastModifiedBy>
  <cp:revision>629</cp:revision>
  <dcterms:created xsi:type="dcterms:W3CDTF">2007-03-15T14:10:26Z</dcterms:created>
  <dcterms:modified xsi:type="dcterms:W3CDTF">2018-05-22T09:33:23Z</dcterms:modified>
</cp:coreProperties>
</file>